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19"/>
  </p:handoutMasterIdLst>
  <p:sldIdLst>
    <p:sldId id="257" r:id="rId2"/>
    <p:sldId id="371" r:id="rId3"/>
    <p:sldId id="370" r:id="rId4"/>
    <p:sldId id="367" r:id="rId5"/>
    <p:sldId id="346" r:id="rId6"/>
    <p:sldId id="347" r:id="rId7"/>
    <p:sldId id="379" r:id="rId8"/>
    <p:sldId id="380" r:id="rId9"/>
    <p:sldId id="381" r:id="rId10"/>
    <p:sldId id="382" r:id="rId11"/>
    <p:sldId id="348" r:id="rId12"/>
    <p:sldId id="366" r:id="rId13"/>
    <p:sldId id="344" r:id="rId14"/>
    <p:sldId id="350" r:id="rId15"/>
    <p:sldId id="351" r:id="rId16"/>
    <p:sldId id="352" r:id="rId17"/>
    <p:sldId id="363" r:id="rId18"/>
  </p:sldIdLst>
  <p:sldSz cx="9783763" cy="7315200"/>
  <p:notesSz cx="9117013" cy="6858000"/>
  <p:defaultTextStyle>
    <a:defPPr>
      <a:defRPr lang="en-US"/>
    </a:defPPr>
    <a:lvl1pPr algn="ctr" rtl="0" fontAlgn="base">
      <a:spcBef>
        <a:spcPct val="50000"/>
      </a:spcBef>
      <a:spcAft>
        <a:spcPct val="0"/>
      </a:spcAft>
      <a:defRPr sz="2000" kern="1200">
        <a:solidFill>
          <a:schemeClr val="tx1"/>
        </a:solidFill>
        <a:latin typeface="Arial" charset="0"/>
        <a:ea typeface="+mn-ea"/>
        <a:cs typeface="+mn-cs"/>
      </a:defRPr>
    </a:lvl1pPr>
    <a:lvl2pPr marL="457200" algn="ctr" rtl="0" fontAlgn="base">
      <a:spcBef>
        <a:spcPct val="50000"/>
      </a:spcBef>
      <a:spcAft>
        <a:spcPct val="0"/>
      </a:spcAft>
      <a:defRPr sz="2000" kern="1200">
        <a:solidFill>
          <a:schemeClr val="tx1"/>
        </a:solidFill>
        <a:latin typeface="Arial" charset="0"/>
        <a:ea typeface="+mn-ea"/>
        <a:cs typeface="+mn-cs"/>
      </a:defRPr>
    </a:lvl2pPr>
    <a:lvl3pPr marL="914400" algn="ctr" rtl="0" fontAlgn="base">
      <a:spcBef>
        <a:spcPct val="50000"/>
      </a:spcBef>
      <a:spcAft>
        <a:spcPct val="0"/>
      </a:spcAft>
      <a:defRPr sz="2000" kern="1200">
        <a:solidFill>
          <a:schemeClr val="tx1"/>
        </a:solidFill>
        <a:latin typeface="Arial" charset="0"/>
        <a:ea typeface="+mn-ea"/>
        <a:cs typeface="+mn-cs"/>
      </a:defRPr>
    </a:lvl3pPr>
    <a:lvl4pPr marL="1371600" algn="ctr" rtl="0" fontAlgn="base">
      <a:spcBef>
        <a:spcPct val="50000"/>
      </a:spcBef>
      <a:spcAft>
        <a:spcPct val="0"/>
      </a:spcAft>
      <a:defRPr sz="2000" kern="1200">
        <a:solidFill>
          <a:schemeClr val="tx1"/>
        </a:solidFill>
        <a:latin typeface="Arial" charset="0"/>
        <a:ea typeface="+mn-ea"/>
        <a:cs typeface="+mn-cs"/>
      </a:defRPr>
    </a:lvl4pPr>
    <a:lvl5pPr marL="1828800" algn="ctr" rtl="0" fontAlgn="base">
      <a:spcBef>
        <a:spcPct val="5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0000"/>
    <a:srgbClr val="2C22B4"/>
    <a:srgbClr val="DC0000"/>
    <a:srgbClr val="CC0000"/>
    <a:srgbClr val="D80000"/>
    <a:srgbClr val="1E0000"/>
    <a:srgbClr val="008198"/>
    <a:srgbClr val="26A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718" autoAdjust="0"/>
    <p:restoredTop sz="94660"/>
  </p:normalViewPr>
  <p:slideViewPr>
    <p:cSldViewPr>
      <p:cViewPr>
        <p:scale>
          <a:sx n="75" d="100"/>
          <a:sy n="75" d="100"/>
        </p:scale>
        <p:origin x="-1326" y="-762"/>
      </p:cViewPr>
      <p:guideLst>
        <p:guide orient="horz" pos="912"/>
        <p:guide pos="571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94970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5" tIns="45827" rIns="91655" bIns="45827" numCol="1" anchor="t" anchorCtr="0" compatLnSpc="1">
            <a:prstTxWarp prst="textNoShape">
              <a:avLst/>
            </a:prstTxWarp>
          </a:bodyPr>
          <a:lstStyle>
            <a:lvl1pPr algn="l" defTabSz="915988">
              <a:defRPr sz="1300"/>
            </a:lvl1pPr>
          </a:lstStyle>
          <a:p>
            <a:endParaRPr lang="en-US"/>
          </a:p>
        </p:txBody>
      </p:sp>
      <p:sp>
        <p:nvSpPr>
          <p:cNvPr id="9219" name="Rectangle 3"/>
          <p:cNvSpPr>
            <a:spLocks noGrp="1" noChangeArrowheads="1"/>
          </p:cNvSpPr>
          <p:nvPr>
            <p:ph type="dt" sz="quarter" idx="1"/>
          </p:nvPr>
        </p:nvSpPr>
        <p:spPr bwMode="auto">
          <a:xfrm>
            <a:off x="5167313" y="0"/>
            <a:ext cx="394970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5" tIns="45827" rIns="91655" bIns="45827" numCol="1" anchor="t" anchorCtr="0" compatLnSpc="1">
            <a:prstTxWarp prst="textNoShape">
              <a:avLst/>
            </a:prstTxWarp>
          </a:bodyPr>
          <a:lstStyle>
            <a:lvl1pPr algn="r" defTabSz="915988">
              <a:defRPr sz="1300"/>
            </a:lvl1pPr>
          </a:lstStyle>
          <a:p>
            <a:endParaRPr lang="en-US"/>
          </a:p>
        </p:txBody>
      </p:sp>
      <p:sp>
        <p:nvSpPr>
          <p:cNvPr id="9220" name="Rectangle 4"/>
          <p:cNvSpPr>
            <a:spLocks noGrp="1" noChangeArrowheads="1"/>
          </p:cNvSpPr>
          <p:nvPr>
            <p:ph type="ftr" sz="quarter" idx="2"/>
          </p:nvPr>
        </p:nvSpPr>
        <p:spPr bwMode="auto">
          <a:xfrm>
            <a:off x="0" y="6516688"/>
            <a:ext cx="3949700"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5" tIns="45827" rIns="91655" bIns="45827" numCol="1" anchor="b" anchorCtr="0" compatLnSpc="1">
            <a:prstTxWarp prst="textNoShape">
              <a:avLst/>
            </a:prstTxWarp>
          </a:bodyPr>
          <a:lstStyle>
            <a:lvl1pPr algn="l" defTabSz="915988">
              <a:defRPr sz="1300"/>
            </a:lvl1pPr>
          </a:lstStyle>
          <a:p>
            <a:endParaRPr lang="en-US"/>
          </a:p>
        </p:txBody>
      </p:sp>
      <p:sp>
        <p:nvSpPr>
          <p:cNvPr id="9221" name="Rectangle 5"/>
          <p:cNvSpPr>
            <a:spLocks noGrp="1" noChangeArrowheads="1"/>
          </p:cNvSpPr>
          <p:nvPr>
            <p:ph type="sldNum" sz="quarter" idx="3"/>
          </p:nvPr>
        </p:nvSpPr>
        <p:spPr bwMode="auto">
          <a:xfrm>
            <a:off x="5167313" y="6516688"/>
            <a:ext cx="3949700"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5" tIns="45827" rIns="91655" bIns="45827" numCol="1" anchor="b" anchorCtr="0" compatLnSpc="1">
            <a:prstTxWarp prst="textNoShape">
              <a:avLst/>
            </a:prstTxWarp>
          </a:bodyPr>
          <a:lstStyle>
            <a:lvl1pPr algn="r" defTabSz="915988">
              <a:defRPr sz="1300"/>
            </a:lvl1pPr>
          </a:lstStyle>
          <a:p>
            <a:fld id="{F603AB78-02D4-4B08-B6BD-475236F06836}" type="slidenum">
              <a:rPr lang="en-US"/>
              <a:pPr/>
              <a:t>‹#›</a:t>
            </a:fld>
            <a:endParaRPr lang="en-US"/>
          </a:p>
        </p:txBody>
      </p:sp>
    </p:spTree>
    <p:extLst>
      <p:ext uri="{BB962C8B-B14F-4D97-AF65-F5344CB8AC3E}">
        <p14:creationId xmlns:p14="http://schemas.microsoft.com/office/powerpoint/2010/main" val="12781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93713" y="1804988"/>
            <a:ext cx="5948362" cy="1190625"/>
          </a:xfrm>
        </p:spPr>
        <p:txBody>
          <a:bodyPr lIns="100287" tIns="50144" rIns="100287" bIns="50144"/>
          <a:lstStyle>
            <a:lvl1pPr>
              <a:defRPr sz="3400">
                <a:solidFill>
                  <a:schemeClr val="bg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488950" y="3006725"/>
            <a:ext cx="2759075" cy="936625"/>
          </a:xfrm>
        </p:spPr>
        <p:txBody>
          <a:bodyPr/>
          <a:lstStyle>
            <a:lvl1pPr>
              <a:defRPr sz="1300">
                <a:solidFill>
                  <a:schemeClr val="bg1"/>
                </a:solidFill>
              </a:defRPr>
            </a:lvl1pPr>
          </a:lstStyle>
          <a:p>
            <a:pPr lvl="0"/>
            <a:r>
              <a:rPr lang="en-US" noProof="0" smtClean="0"/>
              <a:t>Click to edit Master subtitle style</a:t>
            </a:r>
          </a:p>
        </p:txBody>
      </p:sp>
      <p:sp>
        <p:nvSpPr>
          <p:cNvPr id="4113" name="Text Box 17"/>
          <p:cNvSpPr txBox="1">
            <a:spLocks noChangeArrowheads="1"/>
          </p:cNvSpPr>
          <p:nvPr userDrawn="1"/>
        </p:nvSpPr>
        <p:spPr bwMode="auto">
          <a:xfrm>
            <a:off x="488950" y="6908800"/>
            <a:ext cx="5462588" cy="508000"/>
          </a:xfrm>
          <a:prstGeom prst="rect">
            <a:avLst/>
          </a:prstGeom>
          <a:noFill/>
          <a:ln>
            <a:noFill/>
          </a:ln>
          <a:effectLst/>
          <a:extLst>
            <a:ext uri="{909E8E84-426E-40DD-AFC4-6F175D3DCCD1}">
              <a14:hiddenFill xmlns:a14="http://schemas.microsoft.com/office/drawing/2010/main">
                <a:solidFill>
                  <a:srgbClr val="26A9AC"/>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704" tIns="48852" rIns="97704" bIns="48852">
            <a:spAutoFit/>
          </a:bodyPr>
          <a:lstStyle>
            <a:lvl1pPr algn="l" defTabSz="976313">
              <a:spcBef>
                <a:spcPct val="0"/>
              </a:spcBef>
              <a:defRPr sz="2400">
                <a:solidFill>
                  <a:schemeClr val="tx1"/>
                </a:solidFill>
                <a:latin typeface="Times New Roman" charset="0"/>
              </a:defRPr>
            </a:lvl1pPr>
            <a:lvl2pPr marL="488950" algn="l" defTabSz="976313">
              <a:spcBef>
                <a:spcPct val="0"/>
              </a:spcBef>
              <a:defRPr sz="2400">
                <a:solidFill>
                  <a:schemeClr val="tx1"/>
                </a:solidFill>
                <a:latin typeface="Times New Roman" charset="0"/>
              </a:defRPr>
            </a:lvl2pPr>
            <a:lvl3pPr marL="976313" algn="l" defTabSz="976313">
              <a:spcBef>
                <a:spcPct val="0"/>
              </a:spcBef>
              <a:defRPr sz="2400">
                <a:solidFill>
                  <a:schemeClr val="tx1"/>
                </a:solidFill>
                <a:latin typeface="Times New Roman" charset="0"/>
              </a:defRPr>
            </a:lvl3pPr>
            <a:lvl4pPr marL="1465263" algn="l" defTabSz="976313">
              <a:spcBef>
                <a:spcPct val="0"/>
              </a:spcBef>
              <a:defRPr sz="2400">
                <a:solidFill>
                  <a:schemeClr val="tx1"/>
                </a:solidFill>
                <a:latin typeface="Times New Roman" charset="0"/>
              </a:defRPr>
            </a:lvl4pPr>
            <a:lvl5pPr marL="1954213" algn="l" defTabSz="976313">
              <a:spcBef>
                <a:spcPct val="0"/>
              </a:spcBef>
              <a:defRPr sz="2400">
                <a:solidFill>
                  <a:schemeClr val="tx1"/>
                </a:solidFill>
                <a:latin typeface="Times New Roman" charset="0"/>
              </a:defRPr>
            </a:lvl5pPr>
            <a:lvl6pPr marL="2411413" defTabSz="976313" fontAlgn="base">
              <a:spcBef>
                <a:spcPct val="0"/>
              </a:spcBef>
              <a:spcAft>
                <a:spcPct val="0"/>
              </a:spcAft>
              <a:defRPr sz="2400">
                <a:solidFill>
                  <a:schemeClr val="tx1"/>
                </a:solidFill>
                <a:latin typeface="Times New Roman" charset="0"/>
              </a:defRPr>
            </a:lvl6pPr>
            <a:lvl7pPr marL="2868613" defTabSz="976313" fontAlgn="base">
              <a:spcBef>
                <a:spcPct val="0"/>
              </a:spcBef>
              <a:spcAft>
                <a:spcPct val="0"/>
              </a:spcAft>
              <a:defRPr sz="2400">
                <a:solidFill>
                  <a:schemeClr val="tx1"/>
                </a:solidFill>
                <a:latin typeface="Times New Roman" charset="0"/>
              </a:defRPr>
            </a:lvl7pPr>
            <a:lvl8pPr marL="3325813" defTabSz="976313" fontAlgn="base">
              <a:spcBef>
                <a:spcPct val="0"/>
              </a:spcBef>
              <a:spcAft>
                <a:spcPct val="0"/>
              </a:spcAft>
              <a:defRPr sz="2400">
                <a:solidFill>
                  <a:schemeClr val="tx1"/>
                </a:solidFill>
                <a:latin typeface="Times New Roman" charset="0"/>
              </a:defRPr>
            </a:lvl8pPr>
            <a:lvl9pPr marL="3783013" defTabSz="976313" fontAlgn="base">
              <a:spcBef>
                <a:spcPct val="0"/>
              </a:spcBef>
              <a:spcAft>
                <a:spcPct val="0"/>
              </a:spcAft>
              <a:defRPr sz="2400">
                <a:solidFill>
                  <a:schemeClr val="tx1"/>
                </a:solidFill>
                <a:latin typeface="Times New Roman" charset="0"/>
              </a:defRPr>
            </a:lvl9pPr>
          </a:lstStyle>
          <a:p>
            <a:pPr>
              <a:spcBef>
                <a:spcPct val="50000"/>
              </a:spcBef>
            </a:pPr>
            <a:r>
              <a:rPr lang="en-US" sz="900">
                <a:solidFill>
                  <a:srgbClr val="FFFFFF"/>
                </a:solidFill>
                <a:latin typeface="Arial" charset="0"/>
                <a:cs typeface="Arial" charset="0"/>
              </a:rPr>
              <a:t>© Copyright 2003 United Parcel Service of America, Inc. UPS, the UPS brandmark, and the color brown </a:t>
            </a:r>
            <a:br>
              <a:rPr lang="en-US" sz="900">
                <a:solidFill>
                  <a:srgbClr val="FFFFFF"/>
                </a:solidFill>
                <a:latin typeface="Arial" charset="0"/>
                <a:cs typeface="Arial" charset="0"/>
              </a:rPr>
            </a:br>
            <a:r>
              <a:rPr lang="en-US" sz="900">
                <a:solidFill>
                  <a:srgbClr val="FFFFFF"/>
                </a:solidFill>
                <a:latin typeface="Arial" charset="0"/>
                <a:cs typeface="Arial" charset="0"/>
              </a:rPr>
              <a:t>are registered trademarks of United Parcel Service of America, Inc. All rights reserved. July 2003 release..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398742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406400"/>
            <a:ext cx="2303463" cy="6176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963" y="406400"/>
            <a:ext cx="6757987" cy="617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429818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018882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3113" y="4700588"/>
            <a:ext cx="8315325" cy="1452562"/>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73113" y="3100388"/>
            <a:ext cx="8315325"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719532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963" y="1219200"/>
            <a:ext cx="1757362" cy="536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90725" y="1219200"/>
            <a:ext cx="1758950" cy="536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333476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8950" y="293688"/>
            <a:ext cx="8805863"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8950" y="1636713"/>
            <a:ext cx="4322763"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8950" y="2319338"/>
            <a:ext cx="4322763"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70463" y="1636713"/>
            <a:ext cx="4324350"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70463" y="2319338"/>
            <a:ext cx="4324350"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884403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736515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82217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8950" y="290513"/>
            <a:ext cx="3219450" cy="12398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25875" y="290513"/>
            <a:ext cx="5468938"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8950" y="1530350"/>
            <a:ext cx="3219450"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913381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7700" y="5121275"/>
            <a:ext cx="5870575" cy="6032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17700" y="654050"/>
            <a:ext cx="5870575"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17700" y="5724525"/>
            <a:ext cx="5870575"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7885596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invGray">
          <a:xfrm>
            <a:off x="6523038" y="6837363"/>
            <a:ext cx="3260725" cy="477837"/>
          </a:xfrm>
          <a:prstGeom prst="rect">
            <a:avLst/>
          </a:prstGeom>
          <a:solidFill>
            <a:srgbClr val="008198"/>
          </a:solidFill>
          <a:ln>
            <a:noFill/>
          </a:ln>
          <a:effectLst/>
          <a:extLs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075" name="Rectangle 3"/>
          <p:cNvSpPr>
            <a:spLocks noChangeArrowheads="1"/>
          </p:cNvSpPr>
          <p:nvPr/>
        </p:nvSpPr>
        <p:spPr bwMode="invGray">
          <a:xfrm>
            <a:off x="0" y="6865938"/>
            <a:ext cx="6523038" cy="419100"/>
          </a:xfrm>
          <a:prstGeom prst="rect">
            <a:avLst/>
          </a:prstGeom>
          <a:solidFill>
            <a:srgbClr val="26A9AC"/>
          </a:solidFill>
          <a:ln>
            <a:noFill/>
          </a:ln>
          <a:effectLst/>
          <a:extLs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704" tIns="48852" rIns="97704" bIns="48852" anchor="ctr">
            <a:spAutoFit/>
          </a:bodyPr>
          <a:lstStyle/>
          <a:p>
            <a:pPr defTabSz="976313"/>
            <a:endParaRPr lang="en-US" sz="2100"/>
          </a:p>
        </p:txBody>
      </p:sp>
      <p:sp>
        <p:nvSpPr>
          <p:cNvPr id="3076" name="Line 4"/>
          <p:cNvSpPr>
            <a:spLocks noChangeShapeType="1"/>
          </p:cNvSpPr>
          <p:nvPr/>
        </p:nvSpPr>
        <p:spPr bwMode="invGray">
          <a:xfrm flipH="1">
            <a:off x="6523038" y="6837363"/>
            <a:ext cx="0" cy="477837"/>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7" name="Line 5"/>
          <p:cNvSpPr>
            <a:spLocks noChangeShapeType="1"/>
          </p:cNvSpPr>
          <p:nvPr/>
        </p:nvSpPr>
        <p:spPr bwMode="invGray">
          <a:xfrm>
            <a:off x="0" y="6837363"/>
            <a:ext cx="9783763"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8" name="Rectangle 6"/>
          <p:cNvSpPr>
            <a:spLocks noGrp="1" noChangeArrowheads="1"/>
          </p:cNvSpPr>
          <p:nvPr>
            <p:ph type="title"/>
          </p:nvPr>
        </p:nvSpPr>
        <p:spPr bwMode="auto">
          <a:xfrm>
            <a:off x="98425" y="406400"/>
            <a:ext cx="9196388"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704" tIns="48852" rIns="97704" bIns="48852" numCol="1" anchor="t" anchorCtr="0" compatLnSpc="1">
            <a:prstTxWarp prst="textNoShape">
              <a:avLst/>
            </a:prstTxWarp>
          </a:bodyPr>
          <a:lstStyle/>
          <a:p>
            <a:pPr lvl="0"/>
            <a:r>
              <a:rPr lang="en-US" smtClean="0"/>
              <a:t>Click to edit Master title style</a:t>
            </a:r>
          </a:p>
        </p:txBody>
      </p:sp>
      <p:sp>
        <p:nvSpPr>
          <p:cNvPr id="3079" name="Rectangle 7"/>
          <p:cNvSpPr>
            <a:spLocks noGrp="1" noChangeArrowheads="1"/>
          </p:cNvSpPr>
          <p:nvPr>
            <p:ph type="body" idx="1"/>
          </p:nvPr>
        </p:nvSpPr>
        <p:spPr bwMode="auto">
          <a:xfrm>
            <a:off x="80963" y="1219200"/>
            <a:ext cx="3668712" cy="536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704" tIns="48852" rIns="97704" bIns="4885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1" name="Rectangle 9"/>
          <p:cNvSpPr>
            <a:spLocks noChangeArrowheads="1"/>
          </p:cNvSpPr>
          <p:nvPr/>
        </p:nvSpPr>
        <p:spPr bwMode="auto">
          <a:xfrm>
            <a:off x="9258300" y="6913563"/>
            <a:ext cx="449263"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704" tIns="48852" rIns="97704" bIns="48852" anchor="ctr"/>
          <a:lstStyle/>
          <a:p>
            <a:pPr algn="r" defTabSz="976313" eaLnBrk="0" hangingPunct="0">
              <a:spcBef>
                <a:spcPct val="0"/>
              </a:spcBef>
            </a:pPr>
            <a:fld id="{7D7C37BC-7BF1-4E57-843C-D891DB6776D8}" type="slidenum">
              <a:rPr lang="en-US" sz="1100">
                <a:solidFill>
                  <a:srgbClr val="FFFFFF"/>
                </a:solidFill>
              </a:rPr>
              <a:pPr algn="r" defTabSz="976313" eaLnBrk="0" hangingPunct="0">
                <a:spcBef>
                  <a:spcPct val="0"/>
                </a:spcBef>
              </a:pPr>
              <a:t>‹#›</a:t>
            </a:fld>
            <a:endParaRPr lang="en-US" sz="1100">
              <a:solidFill>
                <a:srgbClr val="FFFFFF"/>
              </a:solidFill>
            </a:endParaRPr>
          </a:p>
        </p:txBody>
      </p:sp>
      <p:sp>
        <p:nvSpPr>
          <p:cNvPr id="3089" name="Text Box 17"/>
          <p:cNvSpPr txBox="1">
            <a:spLocks noChangeArrowheads="1"/>
          </p:cNvSpPr>
          <p:nvPr userDrawn="1"/>
        </p:nvSpPr>
        <p:spPr bwMode="auto">
          <a:xfrm>
            <a:off x="6604000" y="6924675"/>
            <a:ext cx="2771775"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704" tIns="48852" rIns="97704" bIns="48852">
            <a:spAutoFit/>
          </a:bodyPr>
          <a:lstStyle>
            <a:lvl1pPr algn="l" defTabSz="976313">
              <a:spcBef>
                <a:spcPct val="0"/>
              </a:spcBef>
              <a:defRPr sz="2400">
                <a:solidFill>
                  <a:schemeClr val="tx1"/>
                </a:solidFill>
                <a:latin typeface="Times New Roman" charset="0"/>
              </a:defRPr>
            </a:lvl1pPr>
            <a:lvl2pPr marL="488950" algn="l" defTabSz="976313">
              <a:spcBef>
                <a:spcPct val="0"/>
              </a:spcBef>
              <a:defRPr sz="2400">
                <a:solidFill>
                  <a:schemeClr val="tx1"/>
                </a:solidFill>
                <a:latin typeface="Times New Roman" charset="0"/>
              </a:defRPr>
            </a:lvl2pPr>
            <a:lvl3pPr marL="976313" algn="l" defTabSz="976313">
              <a:spcBef>
                <a:spcPct val="0"/>
              </a:spcBef>
              <a:defRPr sz="2400">
                <a:solidFill>
                  <a:schemeClr val="tx1"/>
                </a:solidFill>
                <a:latin typeface="Times New Roman" charset="0"/>
              </a:defRPr>
            </a:lvl3pPr>
            <a:lvl4pPr marL="1465263" algn="l" defTabSz="976313">
              <a:spcBef>
                <a:spcPct val="0"/>
              </a:spcBef>
              <a:defRPr sz="2400">
                <a:solidFill>
                  <a:schemeClr val="tx1"/>
                </a:solidFill>
                <a:latin typeface="Times New Roman" charset="0"/>
              </a:defRPr>
            </a:lvl4pPr>
            <a:lvl5pPr marL="1954213" algn="l" defTabSz="976313">
              <a:spcBef>
                <a:spcPct val="0"/>
              </a:spcBef>
              <a:defRPr sz="2400">
                <a:solidFill>
                  <a:schemeClr val="tx1"/>
                </a:solidFill>
                <a:latin typeface="Times New Roman" charset="0"/>
              </a:defRPr>
            </a:lvl5pPr>
            <a:lvl6pPr marL="2411413" defTabSz="976313" fontAlgn="base">
              <a:spcBef>
                <a:spcPct val="0"/>
              </a:spcBef>
              <a:spcAft>
                <a:spcPct val="0"/>
              </a:spcAft>
              <a:defRPr sz="2400">
                <a:solidFill>
                  <a:schemeClr val="tx1"/>
                </a:solidFill>
                <a:latin typeface="Times New Roman" charset="0"/>
              </a:defRPr>
            </a:lvl6pPr>
            <a:lvl7pPr marL="2868613" defTabSz="976313" fontAlgn="base">
              <a:spcBef>
                <a:spcPct val="0"/>
              </a:spcBef>
              <a:spcAft>
                <a:spcPct val="0"/>
              </a:spcAft>
              <a:defRPr sz="2400">
                <a:solidFill>
                  <a:schemeClr val="tx1"/>
                </a:solidFill>
                <a:latin typeface="Times New Roman" charset="0"/>
              </a:defRPr>
            </a:lvl7pPr>
            <a:lvl8pPr marL="3325813" defTabSz="976313" fontAlgn="base">
              <a:spcBef>
                <a:spcPct val="0"/>
              </a:spcBef>
              <a:spcAft>
                <a:spcPct val="0"/>
              </a:spcAft>
              <a:defRPr sz="2400">
                <a:solidFill>
                  <a:schemeClr val="tx1"/>
                </a:solidFill>
                <a:latin typeface="Times New Roman" charset="0"/>
              </a:defRPr>
            </a:lvl8pPr>
            <a:lvl9pPr marL="3783013" defTabSz="976313" fontAlgn="base">
              <a:spcBef>
                <a:spcPct val="0"/>
              </a:spcBef>
              <a:spcAft>
                <a:spcPct val="0"/>
              </a:spcAft>
              <a:defRPr sz="2400">
                <a:solidFill>
                  <a:schemeClr val="tx1"/>
                </a:solidFill>
                <a:latin typeface="Times New Roman" charset="0"/>
              </a:defRPr>
            </a:lvl9pPr>
          </a:lstStyle>
          <a:p>
            <a:pPr>
              <a:spcBef>
                <a:spcPct val="50000"/>
              </a:spcBef>
            </a:pPr>
            <a:r>
              <a:rPr lang="en-US" sz="1400">
                <a:solidFill>
                  <a:schemeClr val="bg1"/>
                </a:solidFill>
                <a:latin typeface="Arial" charset="0"/>
              </a:rPr>
              <a:t>How to Use UPS CampusShip</a:t>
            </a:r>
            <a:r>
              <a:rPr lang="en-US" sz="1100" baseline="70000">
                <a:solidFill>
                  <a:schemeClr val="bg1"/>
                </a:solidFill>
                <a:latin typeface="Arial" charset="0"/>
              </a:rPr>
              <a:t>TM</a:t>
            </a:r>
          </a:p>
        </p:txBody>
      </p:sp>
      <p:sp>
        <p:nvSpPr>
          <p:cNvPr id="3091" name="Text Box 19"/>
          <p:cNvSpPr txBox="1">
            <a:spLocks noChangeArrowheads="1"/>
          </p:cNvSpPr>
          <p:nvPr userDrawn="1"/>
        </p:nvSpPr>
        <p:spPr bwMode="auto">
          <a:xfrm>
            <a:off x="80963" y="6908800"/>
            <a:ext cx="5789612" cy="371475"/>
          </a:xfrm>
          <a:prstGeom prst="rect">
            <a:avLst/>
          </a:prstGeom>
          <a:noFill/>
          <a:ln>
            <a:noFill/>
          </a:ln>
          <a:effectLst/>
          <a:extLst>
            <a:ext uri="{909E8E84-426E-40DD-AFC4-6F175D3DCCD1}">
              <a14:hiddenFill xmlns:a14="http://schemas.microsoft.com/office/drawing/2010/main">
                <a:solidFill>
                  <a:srgbClr val="26A9AC"/>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704" tIns="48852" rIns="97704" bIns="48852">
            <a:spAutoFit/>
          </a:bodyPr>
          <a:lstStyle>
            <a:lvl1pPr algn="l" defTabSz="976313">
              <a:spcBef>
                <a:spcPct val="0"/>
              </a:spcBef>
              <a:defRPr sz="2400">
                <a:solidFill>
                  <a:schemeClr val="tx1"/>
                </a:solidFill>
                <a:latin typeface="Times New Roman" charset="0"/>
              </a:defRPr>
            </a:lvl1pPr>
            <a:lvl2pPr marL="488950" algn="l" defTabSz="976313">
              <a:spcBef>
                <a:spcPct val="0"/>
              </a:spcBef>
              <a:defRPr sz="2400">
                <a:solidFill>
                  <a:schemeClr val="tx1"/>
                </a:solidFill>
                <a:latin typeface="Times New Roman" charset="0"/>
              </a:defRPr>
            </a:lvl2pPr>
            <a:lvl3pPr marL="976313" algn="l" defTabSz="976313">
              <a:spcBef>
                <a:spcPct val="0"/>
              </a:spcBef>
              <a:defRPr sz="2400">
                <a:solidFill>
                  <a:schemeClr val="tx1"/>
                </a:solidFill>
                <a:latin typeface="Times New Roman" charset="0"/>
              </a:defRPr>
            </a:lvl3pPr>
            <a:lvl4pPr marL="1465263" algn="l" defTabSz="976313">
              <a:spcBef>
                <a:spcPct val="0"/>
              </a:spcBef>
              <a:defRPr sz="2400">
                <a:solidFill>
                  <a:schemeClr val="tx1"/>
                </a:solidFill>
                <a:latin typeface="Times New Roman" charset="0"/>
              </a:defRPr>
            </a:lvl4pPr>
            <a:lvl5pPr marL="1954213" algn="l" defTabSz="976313">
              <a:spcBef>
                <a:spcPct val="0"/>
              </a:spcBef>
              <a:defRPr sz="2400">
                <a:solidFill>
                  <a:schemeClr val="tx1"/>
                </a:solidFill>
                <a:latin typeface="Times New Roman" charset="0"/>
              </a:defRPr>
            </a:lvl5pPr>
            <a:lvl6pPr marL="2411413" defTabSz="976313" fontAlgn="base">
              <a:spcBef>
                <a:spcPct val="0"/>
              </a:spcBef>
              <a:spcAft>
                <a:spcPct val="0"/>
              </a:spcAft>
              <a:defRPr sz="2400">
                <a:solidFill>
                  <a:schemeClr val="tx1"/>
                </a:solidFill>
                <a:latin typeface="Times New Roman" charset="0"/>
              </a:defRPr>
            </a:lvl6pPr>
            <a:lvl7pPr marL="2868613" defTabSz="976313" fontAlgn="base">
              <a:spcBef>
                <a:spcPct val="0"/>
              </a:spcBef>
              <a:spcAft>
                <a:spcPct val="0"/>
              </a:spcAft>
              <a:defRPr sz="2400">
                <a:solidFill>
                  <a:schemeClr val="tx1"/>
                </a:solidFill>
                <a:latin typeface="Times New Roman" charset="0"/>
              </a:defRPr>
            </a:lvl7pPr>
            <a:lvl8pPr marL="3325813" defTabSz="976313" fontAlgn="base">
              <a:spcBef>
                <a:spcPct val="0"/>
              </a:spcBef>
              <a:spcAft>
                <a:spcPct val="0"/>
              </a:spcAft>
              <a:defRPr sz="2400">
                <a:solidFill>
                  <a:schemeClr val="tx1"/>
                </a:solidFill>
                <a:latin typeface="Times New Roman" charset="0"/>
              </a:defRPr>
            </a:lvl8pPr>
            <a:lvl9pPr marL="3783013" defTabSz="976313" fontAlgn="base">
              <a:spcBef>
                <a:spcPct val="0"/>
              </a:spcBef>
              <a:spcAft>
                <a:spcPct val="0"/>
              </a:spcAft>
              <a:defRPr sz="2400">
                <a:solidFill>
                  <a:schemeClr val="tx1"/>
                </a:solidFill>
                <a:latin typeface="Times New Roman" charset="0"/>
              </a:defRPr>
            </a:lvl9pPr>
          </a:lstStyle>
          <a:p>
            <a:pPr>
              <a:spcBef>
                <a:spcPct val="50000"/>
              </a:spcBef>
            </a:pPr>
            <a:r>
              <a:rPr lang="en-US" sz="900">
                <a:solidFill>
                  <a:srgbClr val="FFFFFF"/>
                </a:solidFill>
                <a:latin typeface="Arial" charset="0"/>
                <a:cs typeface="Arial" charset="0"/>
              </a:rPr>
              <a:t>© Copyright 2003 United Parcel Service of America, Inc. UPS, the UPS brandmark, and the color brown </a:t>
            </a:r>
            <a:br>
              <a:rPr lang="en-US" sz="900">
                <a:solidFill>
                  <a:srgbClr val="FFFFFF"/>
                </a:solidFill>
                <a:latin typeface="Arial" charset="0"/>
                <a:cs typeface="Arial" charset="0"/>
              </a:rPr>
            </a:br>
            <a:r>
              <a:rPr lang="en-US" sz="900">
                <a:solidFill>
                  <a:srgbClr val="FFFFFF"/>
                </a:solidFill>
                <a:latin typeface="Arial" charset="0"/>
                <a:cs typeface="Arial" charset="0"/>
              </a:rPr>
              <a:t>are registered trademarks of United Parcel Service of America, Inc. All rights reserved. July 2003 release.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algn="l" defTabSz="976313" rtl="0" eaLnBrk="0" fontAlgn="base" hangingPunct="0">
        <a:spcBef>
          <a:spcPct val="0"/>
        </a:spcBef>
        <a:spcAft>
          <a:spcPct val="0"/>
        </a:spcAft>
        <a:defRPr sz="3000" b="1">
          <a:solidFill>
            <a:schemeClr val="tx1"/>
          </a:solidFill>
          <a:latin typeface="+mj-lt"/>
          <a:ea typeface="+mj-ea"/>
          <a:cs typeface="+mj-cs"/>
        </a:defRPr>
      </a:lvl1pPr>
      <a:lvl2pPr algn="l" defTabSz="976313" rtl="0" eaLnBrk="0" fontAlgn="base" hangingPunct="0">
        <a:spcBef>
          <a:spcPct val="0"/>
        </a:spcBef>
        <a:spcAft>
          <a:spcPct val="0"/>
        </a:spcAft>
        <a:defRPr sz="3000" b="1">
          <a:solidFill>
            <a:schemeClr val="tx1"/>
          </a:solidFill>
          <a:latin typeface="Arial" charset="0"/>
        </a:defRPr>
      </a:lvl2pPr>
      <a:lvl3pPr algn="l" defTabSz="976313" rtl="0" eaLnBrk="0" fontAlgn="base" hangingPunct="0">
        <a:spcBef>
          <a:spcPct val="0"/>
        </a:spcBef>
        <a:spcAft>
          <a:spcPct val="0"/>
        </a:spcAft>
        <a:defRPr sz="3000" b="1">
          <a:solidFill>
            <a:schemeClr val="tx1"/>
          </a:solidFill>
          <a:latin typeface="Arial" charset="0"/>
        </a:defRPr>
      </a:lvl3pPr>
      <a:lvl4pPr algn="l" defTabSz="976313" rtl="0" eaLnBrk="0" fontAlgn="base" hangingPunct="0">
        <a:spcBef>
          <a:spcPct val="0"/>
        </a:spcBef>
        <a:spcAft>
          <a:spcPct val="0"/>
        </a:spcAft>
        <a:defRPr sz="3000" b="1">
          <a:solidFill>
            <a:schemeClr val="tx1"/>
          </a:solidFill>
          <a:latin typeface="Arial" charset="0"/>
        </a:defRPr>
      </a:lvl4pPr>
      <a:lvl5pPr algn="l" defTabSz="976313" rtl="0" eaLnBrk="0" fontAlgn="base" hangingPunct="0">
        <a:spcBef>
          <a:spcPct val="0"/>
        </a:spcBef>
        <a:spcAft>
          <a:spcPct val="0"/>
        </a:spcAft>
        <a:defRPr sz="3000" b="1">
          <a:solidFill>
            <a:schemeClr val="tx1"/>
          </a:solidFill>
          <a:latin typeface="Arial" charset="0"/>
        </a:defRPr>
      </a:lvl5pPr>
      <a:lvl6pPr marL="457200" algn="l" defTabSz="976313" rtl="0" eaLnBrk="0" fontAlgn="base" hangingPunct="0">
        <a:spcBef>
          <a:spcPct val="0"/>
        </a:spcBef>
        <a:spcAft>
          <a:spcPct val="0"/>
        </a:spcAft>
        <a:defRPr sz="3000" b="1">
          <a:solidFill>
            <a:schemeClr val="tx1"/>
          </a:solidFill>
          <a:latin typeface="Arial" charset="0"/>
        </a:defRPr>
      </a:lvl6pPr>
      <a:lvl7pPr marL="914400" algn="l" defTabSz="976313" rtl="0" eaLnBrk="0" fontAlgn="base" hangingPunct="0">
        <a:spcBef>
          <a:spcPct val="0"/>
        </a:spcBef>
        <a:spcAft>
          <a:spcPct val="0"/>
        </a:spcAft>
        <a:defRPr sz="3000" b="1">
          <a:solidFill>
            <a:schemeClr val="tx1"/>
          </a:solidFill>
          <a:latin typeface="Arial" charset="0"/>
        </a:defRPr>
      </a:lvl7pPr>
      <a:lvl8pPr marL="1371600" algn="l" defTabSz="976313" rtl="0" eaLnBrk="0" fontAlgn="base" hangingPunct="0">
        <a:spcBef>
          <a:spcPct val="0"/>
        </a:spcBef>
        <a:spcAft>
          <a:spcPct val="0"/>
        </a:spcAft>
        <a:defRPr sz="3000" b="1">
          <a:solidFill>
            <a:schemeClr val="tx1"/>
          </a:solidFill>
          <a:latin typeface="Arial" charset="0"/>
        </a:defRPr>
      </a:lvl8pPr>
      <a:lvl9pPr marL="1828800" algn="l" defTabSz="976313" rtl="0" eaLnBrk="0" fontAlgn="base" hangingPunct="0">
        <a:spcBef>
          <a:spcPct val="0"/>
        </a:spcBef>
        <a:spcAft>
          <a:spcPct val="0"/>
        </a:spcAft>
        <a:defRPr sz="3000" b="1">
          <a:solidFill>
            <a:schemeClr val="tx1"/>
          </a:solidFill>
          <a:latin typeface="Arial" charset="0"/>
        </a:defRPr>
      </a:lvl9pPr>
    </p:titleStyle>
    <p:bodyStyle>
      <a:lvl1pPr marL="238125" indent="-238125" algn="l" defTabSz="976313" rtl="0" eaLnBrk="0" fontAlgn="base" hangingPunct="0">
        <a:spcBef>
          <a:spcPct val="50000"/>
        </a:spcBef>
        <a:spcAft>
          <a:spcPct val="0"/>
        </a:spcAft>
        <a:buClr>
          <a:srgbClr val="26A9AC"/>
        </a:buClr>
        <a:buSzPct val="85000"/>
        <a:buFont typeface="ZapfDingbats" pitchFamily="82" charset="2"/>
        <a:buChar char="n"/>
        <a:defRPr sz="1700">
          <a:solidFill>
            <a:schemeClr val="tx1"/>
          </a:solidFill>
          <a:latin typeface="+mn-lt"/>
          <a:ea typeface="+mn-ea"/>
          <a:cs typeface="+mn-cs"/>
        </a:defRPr>
      </a:lvl1pPr>
      <a:lvl2pPr marL="554038" indent="-193675" algn="l" defTabSz="976313" rtl="0" eaLnBrk="0" fontAlgn="base" hangingPunct="0">
        <a:spcBef>
          <a:spcPct val="20000"/>
        </a:spcBef>
        <a:spcAft>
          <a:spcPct val="0"/>
        </a:spcAft>
        <a:buClr>
          <a:schemeClr val="tx1"/>
        </a:buClr>
        <a:buChar char="–"/>
        <a:defRPr sz="1700">
          <a:solidFill>
            <a:schemeClr val="tx1"/>
          </a:solidFill>
          <a:latin typeface="+mn-lt"/>
        </a:defRPr>
      </a:lvl2pPr>
      <a:lvl3pPr marL="923925" indent="-188913" algn="l" defTabSz="976313" rtl="0" eaLnBrk="0" fontAlgn="base" hangingPunct="0">
        <a:spcBef>
          <a:spcPct val="20000"/>
        </a:spcBef>
        <a:spcAft>
          <a:spcPct val="0"/>
        </a:spcAft>
        <a:buClr>
          <a:schemeClr val="bg1"/>
        </a:buClr>
        <a:defRPr sz="1500">
          <a:solidFill>
            <a:schemeClr val="tx1"/>
          </a:solidFill>
          <a:latin typeface="+mn-lt"/>
        </a:defRPr>
      </a:lvl3pPr>
      <a:lvl4pPr marL="1168400" indent="-122238" algn="l" defTabSz="976313" rtl="0" eaLnBrk="0" fontAlgn="base" hangingPunct="0">
        <a:spcBef>
          <a:spcPct val="20000"/>
        </a:spcBef>
        <a:spcAft>
          <a:spcPct val="0"/>
        </a:spcAft>
        <a:buClr>
          <a:schemeClr val="bg1"/>
        </a:buClr>
        <a:buFont typeface="Wingdings" pitchFamily="2" charset="2"/>
        <a:defRPr sz="1300">
          <a:solidFill>
            <a:schemeClr val="tx1"/>
          </a:solidFill>
          <a:latin typeface="+mn-lt"/>
        </a:defRPr>
      </a:lvl4pPr>
      <a:lvl5pPr marL="1412875" indent="-122238" algn="l" defTabSz="976313" rtl="0" eaLnBrk="0" fontAlgn="base" hangingPunct="0">
        <a:spcBef>
          <a:spcPct val="20000"/>
        </a:spcBef>
        <a:spcAft>
          <a:spcPct val="0"/>
        </a:spcAft>
        <a:buClr>
          <a:schemeClr val="bg1"/>
        </a:buClr>
        <a:buFont typeface="Tahoma" pitchFamily="34" charset="0"/>
        <a:defRPr sz="1100">
          <a:solidFill>
            <a:schemeClr val="tx1"/>
          </a:solidFill>
          <a:latin typeface="+mn-lt"/>
        </a:defRPr>
      </a:lvl5pPr>
      <a:lvl6pPr marL="1870075" indent="-122238" algn="l" defTabSz="976313" rtl="0" eaLnBrk="0" fontAlgn="base" hangingPunct="0">
        <a:spcBef>
          <a:spcPct val="20000"/>
        </a:spcBef>
        <a:spcAft>
          <a:spcPct val="0"/>
        </a:spcAft>
        <a:buClr>
          <a:schemeClr val="bg1"/>
        </a:buClr>
        <a:buFont typeface="Tahoma" pitchFamily="34" charset="0"/>
        <a:defRPr sz="1100">
          <a:solidFill>
            <a:schemeClr val="tx1"/>
          </a:solidFill>
          <a:latin typeface="+mn-lt"/>
        </a:defRPr>
      </a:lvl6pPr>
      <a:lvl7pPr marL="2327275" indent="-122238" algn="l" defTabSz="976313" rtl="0" eaLnBrk="0" fontAlgn="base" hangingPunct="0">
        <a:spcBef>
          <a:spcPct val="20000"/>
        </a:spcBef>
        <a:spcAft>
          <a:spcPct val="0"/>
        </a:spcAft>
        <a:buClr>
          <a:schemeClr val="bg1"/>
        </a:buClr>
        <a:buFont typeface="Tahoma" pitchFamily="34" charset="0"/>
        <a:defRPr sz="1100">
          <a:solidFill>
            <a:schemeClr val="tx1"/>
          </a:solidFill>
          <a:latin typeface="+mn-lt"/>
        </a:defRPr>
      </a:lvl7pPr>
      <a:lvl8pPr marL="2784475" indent="-122238" algn="l" defTabSz="976313" rtl="0" eaLnBrk="0" fontAlgn="base" hangingPunct="0">
        <a:spcBef>
          <a:spcPct val="20000"/>
        </a:spcBef>
        <a:spcAft>
          <a:spcPct val="0"/>
        </a:spcAft>
        <a:buClr>
          <a:schemeClr val="bg1"/>
        </a:buClr>
        <a:buFont typeface="Tahoma" pitchFamily="34" charset="0"/>
        <a:defRPr sz="1100">
          <a:solidFill>
            <a:schemeClr val="tx1"/>
          </a:solidFill>
          <a:latin typeface="+mn-lt"/>
        </a:defRPr>
      </a:lvl8pPr>
      <a:lvl9pPr marL="3241675" indent="-122238" algn="l" defTabSz="976313" rtl="0" eaLnBrk="0" fontAlgn="base" hangingPunct="0">
        <a:spcBef>
          <a:spcPct val="20000"/>
        </a:spcBef>
        <a:spcAft>
          <a:spcPct val="0"/>
        </a:spcAft>
        <a:buClr>
          <a:schemeClr val="bg1"/>
        </a:buClr>
        <a:buFont typeface="Tahoma" pitchFamily="34" charset="0"/>
        <a:defRPr sz="1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oleObject" Target="../embeddings/oleObject4.bin"/><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5" name="Picture 35" descr="cs_cvr_man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7839075" cy="3170238"/>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ctrTitle"/>
          </p:nvPr>
        </p:nvSpPr>
        <p:spPr>
          <a:xfrm>
            <a:off x="493713" y="1463675"/>
            <a:ext cx="5948362" cy="1189038"/>
          </a:xfrm>
        </p:spPr>
        <p:txBody>
          <a:bodyPr/>
          <a:lstStyle/>
          <a:p>
            <a:r>
              <a:rPr lang="en-US" dirty="0"/>
              <a:t>How to Use </a:t>
            </a:r>
            <a:br>
              <a:rPr lang="en-US" dirty="0"/>
            </a:br>
            <a:r>
              <a:rPr lang="en-US" dirty="0"/>
              <a:t>UPS </a:t>
            </a:r>
            <a:r>
              <a:rPr lang="en-US" dirty="0" err="1"/>
              <a:t>CampusShip</a:t>
            </a:r>
            <a:r>
              <a:rPr lang="en-US" sz="2100" baseline="40000" dirty="0" err="1"/>
              <a:t>TM</a:t>
            </a:r>
            <a:endParaRPr lang="en-US" sz="2100" baseline="40000" dirty="0"/>
          </a:p>
        </p:txBody>
      </p:sp>
      <p:sp>
        <p:nvSpPr>
          <p:cNvPr id="5137" name="Rectangle 17" title="Copyright"/>
          <p:cNvSpPr>
            <a:spLocks noChangeArrowheads="1"/>
          </p:cNvSpPr>
          <p:nvPr/>
        </p:nvSpPr>
        <p:spPr bwMode="invGray">
          <a:xfrm>
            <a:off x="6523038" y="6837363"/>
            <a:ext cx="3260725" cy="477837"/>
          </a:xfrm>
          <a:prstGeom prst="rect">
            <a:avLst/>
          </a:prstGeom>
          <a:solidFill>
            <a:srgbClr val="008198"/>
          </a:solidFill>
          <a:ln>
            <a:noFill/>
          </a:ln>
          <a:effectLst/>
          <a:extLs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38" name="Rectangle 18" title="Copyright"/>
          <p:cNvSpPr>
            <a:spLocks noChangeArrowheads="1"/>
          </p:cNvSpPr>
          <p:nvPr/>
        </p:nvSpPr>
        <p:spPr bwMode="invGray">
          <a:xfrm>
            <a:off x="0" y="6837363"/>
            <a:ext cx="6523038" cy="477837"/>
          </a:xfrm>
          <a:prstGeom prst="rect">
            <a:avLst/>
          </a:prstGeom>
          <a:solidFill>
            <a:srgbClr val="26A9AC"/>
          </a:solidFill>
          <a:ln>
            <a:noFill/>
          </a:ln>
          <a:effectLst/>
          <a:extLs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49" name="Text Box 29" title="Copyright"/>
          <p:cNvSpPr txBox="1">
            <a:spLocks noChangeArrowheads="1"/>
          </p:cNvSpPr>
          <p:nvPr/>
        </p:nvSpPr>
        <p:spPr bwMode="auto">
          <a:xfrm>
            <a:off x="488950" y="6908800"/>
            <a:ext cx="5462588" cy="358775"/>
          </a:xfrm>
          <a:prstGeom prst="rect">
            <a:avLst/>
          </a:prstGeom>
          <a:noFill/>
          <a:ln>
            <a:noFill/>
          </a:ln>
          <a:effectLst/>
          <a:extLst>
            <a:ext uri="{909E8E84-426E-40DD-AFC4-6F175D3DCCD1}">
              <a14:hiddenFill xmlns:a14="http://schemas.microsoft.com/office/drawing/2010/main">
                <a:solidFill>
                  <a:srgbClr val="26A9AC"/>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704" tIns="48852" rIns="97704" bIns="48852">
            <a:spAutoFit/>
          </a:bodyPr>
          <a:lstStyle>
            <a:lvl1pPr algn="l" defTabSz="976313">
              <a:spcBef>
                <a:spcPct val="0"/>
              </a:spcBef>
              <a:defRPr sz="2400">
                <a:solidFill>
                  <a:schemeClr val="tx1"/>
                </a:solidFill>
                <a:latin typeface="Times New Roman" charset="0"/>
              </a:defRPr>
            </a:lvl1pPr>
            <a:lvl2pPr marL="488950" algn="l" defTabSz="976313">
              <a:spcBef>
                <a:spcPct val="0"/>
              </a:spcBef>
              <a:defRPr sz="2400">
                <a:solidFill>
                  <a:schemeClr val="tx1"/>
                </a:solidFill>
                <a:latin typeface="Times New Roman" charset="0"/>
              </a:defRPr>
            </a:lvl2pPr>
            <a:lvl3pPr marL="976313" algn="l" defTabSz="976313">
              <a:spcBef>
                <a:spcPct val="0"/>
              </a:spcBef>
              <a:defRPr sz="2400">
                <a:solidFill>
                  <a:schemeClr val="tx1"/>
                </a:solidFill>
                <a:latin typeface="Times New Roman" charset="0"/>
              </a:defRPr>
            </a:lvl3pPr>
            <a:lvl4pPr marL="1465263" algn="l" defTabSz="976313">
              <a:spcBef>
                <a:spcPct val="0"/>
              </a:spcBef>
              <a:defRPr sz="2400">
                <a:solidFill>
                  <a:schemeClr val="tx1"/>
                </a:solidFill>
                <a:latin typeface="Times New Roman" charset="0"/>
              </a:defRPr>
            </a:lvl4pPr>
            <a:lvl5pPr marL="1954213" algn="l" defTabSz="976313">
              <a:spcBef>
                <a:spcPct val="0"/>
              </a:spcBef>
              <a:defRPr sz="2400">
                <a:solidFill>
                  <a:schemeClr val="tx1"/>
                </a:solidFill>
                <a:latin typeface="Times New Roman" charset="0"/>
              </a:defRPr>
            </a:lvl5pPr>
            <a:lvl6pPr marL="2411413" defTabSz="976313" fontAlgn="base">
              <a:spcBef>
                <a:spcPct val="0"/>
              </a:spcBef>
              <a:spcAft>
                <a:spcPct val="0"/>
              </a:spcAft>
              <a:defRPr sz="2400">
                <a:solidFill>
                  <a:schemeClr val="tx1"/>
                </a:solidFill>
                <a:latin typeface="Times New Roman" charset="0"/>
              </a:defRPr>
            </a:lvl6pPr>
            <a:lvl7pPr marL="2868613" defTabSz="976313" fontAlgn="base">
              <a:spcBef>
                <a:spcPct val="0"/>
              </a:spcBef>
              <a:spcAft>
                <a:spcPct val="0"/>
              </a:spcAft>
              <a:defRPr sz="2400">
                <a:solidFill>
                  <a:schemeClr val="tx1"/>
                </a:solidFill>
                <a:latin typeface="Times New Roman" charset="0"/>
              </a:defRPr>
            </a:lvl7pPr>
            <a:lvl8pPr marL="3325813" defTabSz="976313" fontAlgn="base">
              <a:spcBef>
                <a:spcPct val="0"/>
              </a:spcBef>
              <a:spcAft>
                <a:spcPct val="0"/>
              </a:spcAft>
              <a:defRPr sz="2400">
                <a:solidFill>
                  <a:schemeClr val="tx1"/>
                </a:solidFill>
                <a:latin typeface="Times New Roman" charset="0"/>
              </a:defRPr>
            </a:lvl8pPr>
            <a:lvl9pPr marL="3783013" defTabSz="976313" fontAlgn="base">
              <a:spcBef>
                <a:spcPct val="0"/>
              </a:spcBef>
              <a:spcAft>
                <a:spcPct val="0"/>
              </a:spcAft>
              <a:defRPr sz="2400">
                <a:solidFill>
                  <a:schemeClr val="tx1"/>
                </a:solidFill>
                <a:latin typeface="Times New Roman" charset="0"/>
              </a:defRPr>
            </a:lvl9pPr>
          </a:lstStyle>
          <a:p>
            <a:pPr>
              <a:spcBef>
                <a:spcPct val="50000"/>
              </a:spcBef>
            </a:pPr>
            <a:r>
              <a:rPr lang="en-US" sz="900" dirty="0">
                <a:solidFill>
                  <a:srgbClr val="FFFFFF"/>
                </a:solidFill>
                <a:latin typeface="Arial" charset="0"/>
                <a:cs typeface="Arial" charset="0"/>
              </a:rPr>
              <a:t>© Copyright 2003 United Parcel Service of America, Inc. UPS, the UPS </a:t>
            </a:r>
            <a:r>
              <a:rPr lang="en-US" sz="900" dirty="0" err="1">
                <a:solidFill>
                  <a:srgbClr val="FFFFFF"/>
                </a:solidFill>
                <a:latin typeface="Arial" charset="0"/>
                <a:cs typeface="Arial" charset="0"/>
              </a:rPr>
              <a:t>brandmark</a:t>
            </a:r>
            <a:r>
              <a:rPr lang="en-US" sz="900" dirty="0">
                <a:solidFill>
                  <a:srgbClr val="FFFFFF"/>
                </a:solidFill>
                <a:latin typeface="Arial" charset="0"/>
                <a:cs typeface="Arial" charset="0"/>
              </a:rPr>
              <a:t>, and the color brown </a:t>
            </a:r>
            <a:br>
              <a:rPr lang="en-US" sz="900" dirty="0">
                <a:solidFill>
                  <a:srgbClr val="FFFFFF"/>
                </a:solidFill>
                <a:latin typeface="Arial" charset="0"/>
                <a:cs typeface="Arial" charset="0"/>
              </a:rPr>
            </a:br>
            <a:r>
              <a:rPr lang="en-US" sz="900" dirty="0">
                <a:solidFill>
                  <a:srgbClr val="FFFFFF"/>
                </a:solidFill>
                <a:latin typeface="Arial" charset="0"/>
                <a:cs typeface="Arial" charset="0"/>
              </a:rPr>
              <a:t>are registered trademarks of United Parcel Service of America, Inc. All rights reserved. July 2003 release.</a:t>
            </a:r>
          </a:p>
        </p:txBody>
      </p:sp>
      <p:pic>
        <p:nvPicPr>
          <p:cNvPr id="5153" name="Picture 33" descr="cs_cvr_bluepc"/>
          <p:cNvPicPr>
            <a:picLocks noChangeAspect="1" noChangeArrowheads="1"/>
          </p:cNvPicPr>
          <p:nvPr/>
        </p:nvPicPr>
        <p:blipFill>
          <a:blip r:embed="rId3">
            <a:extLst>
              <a:ext uri="{28A0092B-C50C-407E-A947-70E740481C1C}">
                <a14:useLocalDpi xmlns:a14="http://schemas.microsoft.com/office/drawing/2010/main" val="0"/>
              </a:ext>
            </a:extLst>
          </a:blip>
          <a:srcRect l="20625"/>
          <a:stretch>
            <a:fillRect/>
          </a:stretch>
        </p:blipFill>
        <p:spPr bwMode="auto">
          <a:xfrm>
            <a:off x="6507163" y="3657600"/>
            <a:ext cx="32766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9" name="Line 19" title="Copyright"/>
          <p:cNvSpPr>
            <a:spLocks noChangeShapeType="1"/>
          </p:cNvSpPr>
          <p:nvPr/>
        </p:nvSpPr>
        <p:spPr bwMode="invGray">
          <a:xfrm flipH="1">
            <a:off x="6523038" y="3657600"/>
            <a:ext cx="0" cy="365760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304800" y="381000"/>
            <a:ext cx="3505200" cy="731838"/>
          </a:xfrm>
        </p:spPr>
        <p:txBody>
          <a:bodyPr/>
          <a:lstStyle/>
          <a:p>
            <a:r>
              <a:rPr lang="en-US" sz="3200">
                <a:solidFill>
                  <a:srgbClr val="2C22B4"/>
                </a:solidFill>
              </a:rPr>
              <a:t>Project Codes:</a:t>
            </a:r>
            <a:r>
              <a:rPr lang="en-US" sz="3200" b="0">
                <a:solidFill>
                  <a:srgbClr val="2C22B4"/>
                </a:solidFill>
              </a:rPr>
              <a:t/>
            </a:r>
            <a:br>
              <a:rPr lang="en-US" sz="3200" b="0">
                <a:solidFill>
                  <a:srgbClr val="2C22B4"/>
                </a:solidFill>
              </a:rPr>
            </a:br>
            <a:endParaRPr lang="en-US"/>
          </a:p>
        </p:txBody>
      </p:sp>
      <p:sp>
        <p:nvSpPr>
          <p:cNvPr id="174083" name="Text Box 3"/>
          <p:cNvSpPr txBox="1">
            <a:spLocks noChangeArrowheads="1"/>
          </p:cNvSpPr>
          <p:nvPr/>
        </p:nvSpPr>
        <p:spPr bwMode="auto">
          <a:xfrm>
            <a:off x="304800" y="1524000"/>
            <a:ext cx="9067800" cy="491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t>THE REMAINING FIELD IS FOR THE PROJECT CODES, IF ANY.</a:t>
            </a:r>
          </a:p>
          <a:p>
            <a:pPr algn="l"/>
            <a:endParaRPr lang="en-US"/>
          </a:p>
          <a:p>
            <a:pPr algn="l"/>
            <a:r>
              <a:rPr lang="en-US"/>
              <a:t>THE PROJECT CODES ARE MADE UP OF A 5 DIGIT NUMBER FOR THE PROGRAM.  FOLLOW BY A 6 DIGIT NUMBER FOR THE GRANT.  FINALLY ANOTHER 5 DIGIT NUMBER FOR THE CLASS.</a:t>
            </a:r>
          </a:p>
          <a:p>
            <a:pPr algn="l"/>
            <a:endParaRPr lang="en-US"/>
          </a:p>
          <a:p>
            <a:pPr algn="l"/>
            <a:r>
              <a:rPr lang="en-US" sz="2800">
                <a:solidFill>
                  <a:srgbClr val="D80000"/>
                </a:solidFill>
              </a:rPr>
              <a:t>PLEASE!!!!!!!!SEPERATE THE THREE NUMBERS WITH DASHES.</a:t>
            </a:r>
          </a:p>
          <a:p>
            <a:pPr algn="l"/>
            <a:endParaRPr lang="en-US" sz="2800">
              <a:solidFill>
                <a:srgbClr val="D80000"/>
              </a:solidFill>
            </a:endParaRPr>
          </a:p>
          <a:p>
            <a:pPr algn="l"/>
            <a:r>
              <a:rPr lang="en-US"/>
              <a:t>IF THERE ISN’T A PROJECT CODE FOR THE PACKAGE THAT IS BEING SHIPPED, PLEASE USE ZEROS, “</a:t>
            </a:r>
            <a:r>
              <a:rPr lang="en-US" sz="2400" b="1"/>
              <a:t>00000-000000-00000</a:t>
            </a:r>
            <a:r>
              <a:rPr lang="en-US"/>
              <a:t>”.</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0" y="685800"/>
            <a:ext cx="3711575" cy="1828800"/>
          </a:xfrm>
        </p:spPr>
        <p:txBody>
          <a:bodyPr/>
          <a:lstStyle/>
          <a:p>
            <a:pPr algn="ctr"/>
            <a:r>
              <a:rPr lang="en-US" sz="3600"/>
              <a:t>Additional Shipping Options</a:t>
            </a:r>
          </a:p>
        </p:txBody>
      </p:sp>
      <p:sp>
        <p:nvSpPr>
          <p:cNvPr id="120835" name="Rectangle 3"/>
          <p:cNvSpPr>
            <a:spLocks noGrp="1" noChangeArrowheads="1"/>
          </p:cNvSpPr>
          <p:nvPr>
            <p:ph type="body" idx="1"/>
          </p:nvPr>
        </p:nvSpPr>
        <p:spPr>
          <a:xfrm>
            <a:off x="0" y="2667000"/>
            <a:ext cx="3668713" cy="3459163"/>
          </a:xfrm>
        </p:spPr>
        <p:txBody>
          <a:bodyPr/>
          <a:lstStyle/>
          <a:p>
            <a:pPr>
              <a:lnSpc>
                <a:spcPct val="90000"/>
              </a:lnSpc>
            </a:pPr>
            <a:r>
              <a:rPr lang="en-US" sz="2000"/>
              <a:t>This is the additional shipping options screen. It allows you</a:t>
            </a:r>
            <a:br>
              <a:rPr lang="en-US" sz="2000"/>
            </a:br>
            <a:r>
              <a:rPr lang="en-US" sz="2000"/>
              <a:t>to select:</a:t>
            </a:r>
          </a:p>
          <a:p>
            <a:pPr lvl="1">
              <a:lnSpc>
                <a:spcPct val="90000"/>
              </a:lnSpc>
            </a:pPr>
            <a:r>
              <a:rPr lang="en-US" sz="2000"/>
              <a:t>E-mail quantum view notify.</a:t>
            </a:r>
          </a:p>
          <a:p>
            <a:pPr lvl="1">
              <a:lnSpc>
                <a:spcPct val="90000"/>
              </a:lnSpc>
            </a:pPr>
            <a:r>
              <a:rPr lang="en-US" sz="2000"/>
              <a:t>Schedule a pickup.</a:t>
            </a:r>
          </a:p>
          <a:p>
            <a:pPr lvl="1">
              <a:lnSpc>
                <a:spcPct val="90000"/>
              </a:lnSpc>
            </a:pPr>
            <a:r>
              <a:rPr lang="en-US" sz="2000"/>
              <a:t>Calculate delivery time.</a:t>
            </a:r>
          </a:p>
          <a:p>
            <a:pPr lvl="1">
              <a:lnSpc>
                <a:spcPct val="90000"/>
              </a:lnSpc>
            </a:pPr>
            <a:r>
              <a:rPr lang="en-US" sz="2000"/>
              <a:t>Saturday delivery.</a:t>
            </a:r>
          </a:p>
          <a:p>
            <a:pPr lvl="1">
              <a:lnSpc>
                <a:spcPct val="90000"/>
              </a:lnSpc>
            </a:pPr>
            <a:r>
              <a:rPr lang="en-US" sz="2000"/>
              <a:t>Return services.</a:t>
            </a:r>
          </a:p>
          <a:p>
            <a:pPr lvl="1">
              <a:lnSpc>
                <a:spcPct val="90000"/>
              </a:lnSpc>
              <a:buFontTx/>
              <a:buNone/>
            </a:pPr>
            <a:r>
              <a:rPr lang="en-US" sz="2000"/>
              <a:t>And . . .</a:t>
            </a:r>
          </a:p>
        </p:txBody>
      </p:sp>
      <p:graphicFrame>
        <p:nvGraphicFramePr>
          <p:cNvPr id="120846" name="Object 14" title="Additional Shipping Options--Addresses"/>
          <p:cNvGraphicFramePr>
            <a:graphicFrameLocks noChangeAspect="1"/>
          </p:cNvGraphicFramePr>
          <p:nvPr>
            <p:extLst>
              <p:ext uri="{D42A27DB-BD31-4B8C-83A1-F6EECF244321}">
                <p14:modId xmlns:p14="http://schemas.microsoft.com/office/powerpoint/2010/main" val="4177241046"/>
              </p:ext>
            </p:extLst>
          </p:nvPr>
        </p:nvGraphicFramePr>
        <p:xfrm>
          <a:off x="3944938" y="304800"/>
          <a:ext cx="5838825" cy="6076950"/>
        </p:xfrm>
        <a:graphic>
          <a:graphicData uri="http://schemas.openxmlformats.org/presentationml/2006/ole">
            <mc:AlternateContent xmlns:mc="http://schemas.openxmlformats.org/markup-compatibility/2006">
              <mc:Choice xmlns:v="urn:schemas-microsoft-com:vml" Requires="v">
                <p:oleObj spid="_x0000_s180226" name="Bitmap Image" r:id="rId3" imgW="5838095" imgH="6076190" progId="Paint.Picture">
                  <p:embed/>
                </p:oleObj>
              </mc:Choice>
              <mc:Fallback>
                <p:oleObj name="Bitmap Image" r:id="rId3" imgW="5838095" imgH="6076190" progId="Paint.Picture">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938" y="304800"/>
                        <a:ext cx="5838825" cy="60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1027"/>
          <p:cNvSpPr>
            <a:spLocks noGrp="1" noChangeArrowheads="1"/>
          </p:cNvSpPr>
          <p:nvPr>
            <p:ph type="title"/>
          </p:nvPr>
        </p:nvSpPr>
        <p:spPr>
          <a:xfrm>
            <a:off x="98425" y="406400"/>
            <a:ext cx="4016375" cy="1219200"/>
          </a:xfrm>
        </p:spPr>
        <p:txBody>
          <a:bodyPr/>
          <a:lstStyle/>
          <a:p>
            <a:pPr algn="ctr"/>
            <a:r>
              <a:rPr lang="en-US"/>
              <a:t>Additional Shipping Options </a:t>
            </a:r>
            <a:r>
              <a:rPr lang="en-US" sz="1700" b="0" i="1"/>
              <a:t>(cont’d)</a:t>
            </a:r>
          </a:p>
        </p:txBody>
      </p:sp>
      <p:sp>
        <p:nvSpPr>
          <p:cNvPr id="146436" name="Rectangle 1028"/>
          <p:cNvSpPr>
            <a:spLocks noGrp="1" noChangeArrowheads="1"/>
          </p:cNvSpPr>
          <p:nvPr>
            <p:ph type="body" idx="1"/>
          </p:nvPr>
        </p:nvSpPr>
        <p:spPr>
          <a:xfrm>
            <a:off x="228600" y="1752600"/>
            <a:ext cx="3668713" cy="4876800"/>
          </a:xfrm>
        </p:spPr>
        <p:txBody>
          <a:bodyPr/>
          <a:lstStyle/>
          <a:p>
            <a:pPr>
              <a:buFont typeface="ZapfDingbats" pitchFamily="82" charset="2"/>
              <a:buNone/>
            </a:pPr>
            <a:endParaRPr lang="en-US"/>
          </a:p>
          <a:p>
            <a:pPr lvl="1"/>
            <a:r>
              <a:rPr lang="en-US"/>
              <a:t>Payment Method</a:t>
            </a:r>
          </a:p>
          <a:p>
            <a:pPr lvl="1"/>
            <a:endParaRPr lang="en-US"/>
          </a:p>
          <a:p>
            <a:r>
              <a:rPr lang="en-US"/>
              <a:t>When you have completed </a:t>
            </a:r>
            <a:br>
              <a:rPr lang="en-US"/>
            </a:br>
            <a:r>
              <a:rPr lang="en-US"/>
              <a:t>this screen, click the </a:t>
            </a:r>
            <a:r>
              <a:rPr lang="en-US" b="1"/>
              <a:t>Review Shipment</a:t>
            </a:r>
            <a:r>
              <a:rPr lang="en-US"/>
              <a:t> button to review shipment detail</a:t>
            </a:r>
          </a:p>
          <a:p>
            <a:endParaRPr lang="en-US"/>
          </a:p>
          <a:p>
            <a:r>
              <a:rPr lang="en-US"/>
              <a:t>or click the </a:t>
            </a:r>
            <a:br>
              <a:rPr lang="en-US"/>
            </a:br>
            <a:r>
              <a:rPr lang="en-US" b="1"/>
              <a:t>Ship Now</a:t>
            </a:r>
            <a:r>
              <a:rPr lang="en-US"/>
              <a:t> button to print </a:t>
            </a:r>
            <a:br>
              <a:rPr lang="en-US"/>
            </a:br>
            <a:r>
              <a:rPr lang="en-US"/>
              <a:t>the shipping label.</a:t>
            </a:r>
          </a:p>
        </p:txBody>
      </p:sp>
      <p:graphicFrame>
        <p:nvGraphicFramePr>
          <p:cNvPr id="146444" name="Object 1036" title="Packaging Information"/>
          <p:cNvGraphicFramePr>
            <a:graphicFrameLocks noChangeAspect="1"/>
          </p:cNvGraphicFramePr>
          <p:nvPr>
            <p:extLst>
              <p:ext uri="{D42A27DB-BD31-4B8C-83A1-F6EECF244321}">
                <p14:modId xmlns:p14="http://schemas.microsoft.com/office/powerpoint/2010/main" val="3343012990"/>
              </p:ext>
            </p:extLst>
          </p:nvPr>
        </p:nvGraphicFramePr>
        <p:xfrm>
          <a:off x="4164013" y="381000"/>
          <a:ext cx="5619750" cy="6343650"/>
        </p:xfrm>
        <a:graphic>
          <a:graphicData uri="http://schemas.openxmlformats.org/presentationml/2006/ole">
            <mc:AlternateContent xmlns:mc="http://schemas.openxmlformats.org/markup-compatibility/2006">
              <mc:Choice xmlns:v="urn:schemas-microsoft-com:vml" Requires="v">
                <p:oleObj spid="_x0000_s181250" name="Bitmap Image" r:id="rId3" imgW="5619048" imgH="6342857" progId="Paint.Picture">
                  <p:embed/>
                </p:oleObj>
              </mc:Choice>
              <mc:Fallback>
                <p:oleObj name="Bitmap Image" r:id="rId3" imgW="5619048" imgH="6342857" progId="Paint.Picture">
                  <p:embed/>
                  <p:pic>
                    <p:nvPicPr>
                      <p:cNvPr id="0" name="Object 10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4013" y="381000"/>
                        <a:ext cx="5619750"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445" name="Rectangle 1037" title="Review Shipment/Ship Now Buttons"/>
          <p:cNvSpPr>
            <a:spLocks noChangeArrowheads="1"/>
          </p:cNvSpPr>
          <p:nvPr/>
        </p:nvSpPr>
        <p:spPr bwMode="auto">
          <a:xfrm>
            <a:off x="7772400" y="6172200"/>
            <a:ext cx="1066800" cy="381000"/>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6446" name="Line 1038" title="Review Shipment/Ship Now Buttons"/>
          <p:cNvSpPr>
            <a:spLocks noChangeShapeType="1"/>
          </p:cNvSpPr>
          <p:nvPr/>
        </p:nvSpPr>
        <p:spPr bwMode="auto">
          <a:xfrm>
            <a:off x="3200400" y="3276600"/>
            <a:ext cx="4572000" cy="28956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6447" name="Rectangle 1039" title="Review Shipment/Ship Now Buttons"/>
          <p:cNvSpPr>
            <a:spLocks noChangeArrowheads="1"/>
          </p:cNvSpPr>
          <p:nvPr/>
        </p:nvSpPr>
        <p:spPr bwMode="auto">
          <a:xfrm>
            <a:off x="8839200" y="6172200"/>
            <a:ext cx="762000" cy="533400"/>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6449" name="Line 1041" title="Review Shipment/Ship Now Buttons"/>
          <p:cNvSpPr>
            <a:spLocks noChangeShapeType="1"/>
          </p:cNvSpPr>
          <p:nvPr/>
        </p:nvSpPr>
        <p:spPr bwMode="auto">
          <a:xfrm>
            <a:off x="1981200" y="6400800"/>
            <a:ext cx="6858000" cy="2286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6450" name="Line 1042" title="Review Shipment/Ship Now Buttons"/>
          <p:cNvSpPr>
            <a:spLocks noChangeShapeType="1"/>
          </p:cNvSpPr>
          <p:nvPr/>
        </p:nvSpPr>
        <p:spPr bwMode="auto">
          <a:xfrm flipH="1" flipV="1">
            <a:off x="1752600" y="5029200"/>
            <a:ext cx="228600" cy="13716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t>Review Shipment</a:t>
            </a:r>
          </a:p>
        </p:txBody>
      </p:sp>
      <p:sp>
        <p:nvSpPr>
          <p:cNvPr id="115715" name="Rectangle 3"/>
          <p:cNvSpPr>
            <a:spLocks noGrp="1" noChangeArrowheads="1"/>
          </p:cNvSpPr>
          <p:nvPr>
            <p:ph type="body" idx="1"/>
          </p:nvPr>
        </p:nvSpPr>
        <p:spPr>
          <a:xfrm>
            <a:off x="80963" y="1219200"/>
            <a:ext cx="3500437" cy="5364163"/>
          </a:xfrm>
        </p:spPr>
        <p:txBody>
          <a:bodyPr/>
          <a:lstStyle/>
          <a:p>
            <a:r>
              <a:rPr lang="en-US"/>
              <a:t>When you click the </a:t>
            </a:r>
            <a:r>
              <a:rPr lang="en-US" b="1"/>
              <a:t>Review Shipment</a:t>
            </a:r>
            <a:r>
              <a:rPr lang="en-US"/>
              <a:t> button, this screen </a:t>
            </a:r>
            <a:br>
              <a:rPr lang="en-US"/>
            </a:br>
            <a:r>
              <a:rPr lang="en-US"/>
              <a:t>will appear. Review shipment detail for accuracy. To make changes, click the appropriate </a:t>
            </a:r>
            <a:r>
              <a:rPr lang="en-US" b="1"/>
              <a:t>Edit</a:t>
            </a:r>
            <a:r>
              <a:rPr lang="en-US"/>
              <a:t> link. </a:t>
            </a:r>
          </a:p>
          <a:p>
            <a:endParaRPr lang="en-US"/>
          </a:p>
          <a:p>
            <a:endParaRPr lang="en-US"/>
          </a:p>
          <a:p>
            <a:r>
              <a:rPr lang="en-US"/>
              <a:t>To process the shipment, </a:t>
            </a:r>
            <a:br>
              <a:rPr lang="en-US"/>
            </a:br>
            <a:r>
              <a:rPr lang="en-US"/>
              <a:t>click the </a:t>
            </a:r>
            <a:r>
              <a:rPr lang="en-US" b="1"/>
              <a:t>Ship Now</a:t>
            </a:r>
            <a:r>
              <a:rPr lang="en-US"/>
              <a:t> button.</a:t>
            </a:r>
          </a:p>
        </p:txBody>
      </p:sp>
      <p:graphicFrame>
        <p:nvGraphicFramePr>
          <p:cNvPr id="115722" name="Object 10" title="Review Shipment Page"/>
          <p:cNvGraphicFramePr>
            <a:graphicFrameLocks noChangeAspect="1"/>
          </p:cNvGraphicFramePr>
          <p:nvPr>
            <p:extLst>
              <p:ext uri="{D42A27DB-BD31-4B8C-83A1-F6EECF244321}">
                <p14:modId xmlns:p14="http://schemas.microsoft.com/office/powerpoint/2010/main" val="1571656073"/>
              </p:ext>
            </p:extLst>
          </p:nvPr>
        </p:nvGraphicFramePr>
        <p:xfrm>
          <a:off x="3657600" y="228600"/>
          <a:ext cx="5819775" cy="6427788"/>
        </p:xfrm>
        <a:graphic>
          <a:graphicData uri="http://schemas.openxmlformats.org/presentationml/2006/ole">
            <mc:AlternateContent xmlns:mc="http://schemas.openxmlformats.org/markup-compatibility/2006">
              <mc:Choice xmlns:v="urn:schemas-microsoft-com:vml" Requires="v">
                <p:oleObj spid="_x0000_s182274" name="Bitmap Image" r:id="rId3" imgW="5819048" imgH="6428571" progId="Paint.Picture">
                  <p:embed/>
                </p:oleObj>
              </mc:Choice>
              <mc:Fallback>
                <p:oleObj name="Bitmap Image" r:id="rId3" imgW="5819048" imgH="6428571" progId="Paint.Picture">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8600"/>
                        <a:ext cx="5819775" cy="642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723" name="Oval 11" title="Edit button and ship now indicators"/>
          <p:cNvSpPr>
            <a:spLocks noChangeArrowheads="1"/>
          </p:cNvSpPr>
          <p:nvPr/>
        </p:nvSpPr>
        <p:spPr bwMode="auto">
          <a:xfrm>
            <a:off x="4267200" y="1981200"/>
            <a:ext cx="381000" cy="2286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5724" name="Oval 12" title="Edit button and ship now indicators"/>
          <p:cNvSpPr>
            <a:spLocks noChangeArrowheads="1"/>
          </p:cNvSpPr>
          <p:nvPr/>
        </p:nvSpPr>
        <p:spPr bwMode="auto">
          <a:xfrm>
            <a:off x="6858000" y="1981200"/>
            <a:ext cx="381000" cy="2286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5725" name="Line 13" title="Edit button and ship now indicators"/>
          <p:cNvSpPr>
            <a:spLocks noChangeShapeType="1"/>
          </p:cNvSpPr>
          <p:nvPr/>
        </p:nvSpPr>
        <p:spPr bwMode="auto">
          <a:xfrm>
            <a:off x="1371600" y="2743200"/>
            <a:ext cx="4572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5726" name="Line 14" title="Edit button and ship now indicators"/>
          <p:cNvSpPr>
            <a:spLocks noChangeShapeType="1"/>
          </p:cNvSpPr>
          <p:nvPr/>
        </p:nvSpPr>
        <p:spPr bwMode="auto">
          <a:xfrm flipH="1" flipV="1">
            <a:off x="4648200" y="2133600"/>
            <a:ext cx="1295400" cy="609600"/>
          </a:xfrm>
          <a:prstGeom prst="line">
            <a:avLst/>
          </a:prstGeom>
          <a:noFill/>
          <a:ln w="63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5727" name="Line 15" title="Edit button and ship now indicators"/>
          <p:cNvSpPr>
            <a:spLocks noChangeShapeType="1"/>
          </p:cNvSpPr>
          <p:nvPr/>
        </p:nvSpPr>
        <p:spPr bwMode="auto">
          <a:xfrm flipV="1">
            <a:off x="5943600" y="2133600"/>
            <a:ext cx="914400" cy="609600"/>
          </a:xfrm>
          <a:prstGeom prst="line">
            <a:avLst/>
          </a:prstGeom>
          <a:noFill/>
          <a:ln w="63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5728" name="Oval 16" title="Edit button and ship now indicators"/>
          <p:cNvSpPr>
            <a:spLocks noChangeArrowheads="1"/>
          </p:cNvSpPr>
          <p:nvPr/>
        </p:nvSpPr>
        <p:spPr bwMode="auto">
          <a:xfrm>
            <a:off x="8382000" y="6248400"/>
            <a:ext cx="914400" cy="5334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5730" name="Line 18" title="Edit button and ship now indicators"/>
          <p:cNvSpPr>
            <a:spLocks noChangeShapeType="1"/>
          </p:cNvSpPr>
          <p:nvPr/>
        </p:nvSpPr>
        <p:spPr bwMode="auto">
          <a:xfrm>
            <a:off x="1676400" y="4191000"/>
            <a:ext cx="1905000" cy="24384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5731" name="Line 19" title="Edit button and ship now indicators"/>
          <p:cNvSpPr>
            <a:spLocks noChangeShapeType="1"/>
          </p:cNvSpPr>
          <p:nvPr/>
        </p:nvSpPr>
        <p:spPr bwMode="auto">
          <a:xfrm>
            <a:off x="3581400" y="6629400"/>
            <a:ext cx="4800600" cy="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t>Complete Shipment</a:t>
            </a:r>
          </a:p>
        </p:txBody>
      </p:sp>
      <p:sp>
        <p:nvSpPr>
          <p:cNvPr id="122883" name="Rectangle 3"/>
          <p:cNvSpPr>
            <a:spLocks noGrp="1" noChangeArrowheads="1"/>
          </p:cNvSpPr>
          <p:nvPr>
            <p:ph type="body" idx="1"/>
          </p:nvPr>
        </p:nvSpPr>
        <p:spPr/>
        <p:txBody>
          <a:bodyPr/>
          <a:lstStyle/>
          <a:p>
            <a:r>
              <a:rPr lang="en-US"/>
              <a:t>This screen appears </a:t>
            </a:r>
            <a:br>
              <a:rPr lang="en-US"/>
            </a:br>
            <a:r>
              <a:rPr lang="en-US"/>
              <a:t>when you click the </a:t>
            </a:r>
            <a:br>
              <a:rPr lang="en-US"/>
            </a:br>
            <a:r>
              <a:rPr lang="en-US" b="1"/>
              <a:t>Ship Now</a:t>
            </a:r>
            <a:r>
              <a:rPr lang="en-US"/>
              <a:t> button.</a:t>
            </a:r>
          </a:p>
          <a:p>
            <a:r>
              <a:rPr lang="en-US"/>
              <a:t>Follow the on-screen </a:t>
            </a:r>
            <a:br>
              <a:rPr lang="en-US"/>
            </a:br>
            <a:r>
              <a:rPr lang="en-US"/>
              <a:t>instructions to print the </a:t>
            </a:r>
            <a:br>
              <a:rPr lang="en-US"/>
            </a:br>
            <a:r>
              <a:rPr lang="en-US"/>
              <a:t>shipping label/receipt </a:t>
            </a:r>
            <a:br>
              <a:rPr lang="en-US"/>
            </a:br>
            <a:r>
              <a:rPr lang="en-US"/>
              <a:t>(Section 1). If you want </a:t>
            </a:r>
            <a:br>
              <a:rPr lang="en-US"/>
            </a:br>
            <a:r>
              <a:rPr lang="en-US"/>
              <a:t>to print a return label, </a:t>
            </a:r>
            <a:br>
              <a:rPr lang="en-US"/>
            </a:br>
            <a:r>
              <a:rPr lang="en-US"/>
              <a:t>follow instructions in </a:t>
            </a:r>
            <a:br>
              <a:rPr lang="en-US"/>
            </a:br>
            <a:r>
              <a:rPr lang="en-US"/>
              <a:t>Section 2.</a:t>
            </a:r>
          </a:p>
          <a:p>
            <a:endParaRPr lang="en-US"/>
          </a:p>
          <a:p>
            <a:r>
              <a:rPr lang="en-US" b="1" u="sng">
                <a:effectLst>
                  <a:outerShdw blurRad="38100" dist="38100" dir="2700000" algn="tl">
                    <a:srgbClr val="C0C0C0"/>
                  </a:outerShdw>
                </a:effectLst>
              </a:rPr>
              <a:t>You will be able to disregard the section on “Next Steps”  You will be either using the drop box in your area or give it to warehouse personnel.</a:t>
            </a:r>
          </a:p>
        </p:txBody>
      </p:sp>
      <p:graphicFrame>
        <p:nvGraphicFramePr>
          <p:cNvPr id="122887" name="Object 7" title="Complete Shipment page"/>
          <p:cNvGraphicFramePr>
            <a:graphicFrameLocks noChangeAspect="1"/>
          </p:cNvGraphicFramePr>
          <p:nvPr>
            <p:extLst>
              <p:ext uri="{D42A27DB-BD31-4B8C-83A1-F6EECF244321}">
                <p14:modId xmlns:p14="http://schemas.microsoft.com/office/powerpoint/2010/main" val="3371956716"/>
              </p:ext>
            </p:extLst>
          </p:nvPr>
        </p:nvGraphicFramePr>
        <p:xfrm>
          <a:off x="3952875" y="0"/>
          <a:ext cx="5830888" cy="6705600"/>
        </p:xfrm>
        <a:graphic>
          <a:graphicData uri="http://schemas.openxmlformats.org/presentationml/2006/ole">
            <mc:AlternateContent xmlns:mc="http://schemas.openxmlformats.org/markup-compatibility/2006">
              <mc:Choice xmlns:v="urn:schemas-microsoft-com:vml" Requires="v">
                <p:oleObj spid="_x0000_s122890" name="Bitmap Image" r:id="rId3" imgW="5830114" imgH="6973273" progId="Paint.Picture">
                  <p:embed/>
                </p:oleObj>
              </mc:Choice>
              <mc:Fallback>
                <p:oleObj name="Bitmap Image" r:id="rId3" imgW="5830114" imgH="6973273"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75" y="0"/>
                        <a:ext cx="5830888"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98425" y="406400"/>
            <a:ext cx="5853113" cy="1300163"/>
          </a:xfrm>
        </p:spPr>
        <p:txBody>
          <a:bodyPr/>
          <a:lstStyle/>
          <a:p>
            <a:r>
              <a:rPr lang="en-US"/>
              <a:t>Sample Domestic </a:t>
            </a:r>
            <a:br>
              <a:rPr lang="en-US"/>
            </a:br>
            <a:r>
              <a:rPr lang="en-US"/>
              <a:t>Shipping Label</a:t>
            </a:r>
          </a:p>
        </p:txBody>
      </p:sp>
      <p:sp>
        <p:nvSpPr>
          <p:cNvPr id="123907" name="Rectangle 3"/>
          <p:cNvSpPr>
            <a:spLocks noGrp="1" noChangeArrowheads="1"/>
          </p:cNvSpPr>
          <p:nvPr>
            <p:ph type="body" idx="1"/>
          </p:nvPr>
        </p:nvSpPr>
        <p:spPr>
          <a:xfrm>
            <a:off x="80963" y="1544638"/>
            <a:ext cx="9291637" cy="665162"/>
          </a:xfrm>
        </p:spPr>
        <p:txBody>
          <a:bodyPr/>
          <a:lstStyle/>
          <a:p>
            <a:r>
              <a:rPr lang="en-US"/>
              <a:t>Follow the instructions to complete the shipment.  This is what the top half of the label page looks like.  </a:t>
            </a:r>
          </a:p>
        </p:txBody>
      </p:sp>
      <p:graphicFrame>
        <p:nvGraphicFramePr>
          <p:cNvPr id="123912" name="Object 8" title="Shipping Label"/>
          <p:cNvGraphicFramePr>
            <a:graphicFrameLocks noChangeAspect="1"/>
          </p:cNvGraphicFramePr>
          <p:nvPr>
            <p:extLst>
              <p:ext uri="{D42A27DB-BD31-4B8C-83A1-F6EECF244321}">
                <p14:modId xmlns:p14="http://schemas.microsoft.com/office/powerpoint/2010/main" val="3268546516"/>
              </p:ext>
            </p:extLst>
          </p:nvPr>
        </p:nvGraphicFramePr>
        <p:xfrm>
          <a:off x="1371600" y="2133600"/>
          <a:ext cx="7543800" cy="4495800"/>
        </p:xfrm>
        <a:graphic>
          <a:graphicData uri="http://schemas.openxmlformats.org/presentationml/2006/ole">
            <mc:AlternateContent xmlns:mc="http://schemas.openxmlformats.org/markup-compatibility/2006">
              <mc:Choice xmlns:v="urn:schemas-microsoft-com:vml" Requires="v">
                <p:oleObj spid="_x0000_s123915" name="Bitmap Image" r:id="rId3" imgW="6657143" imgH="4371429" progId="Paint.Picture">
                  <p:embed/>
                </p:oleObj>
              </mc:Choice>
              <mc:Fallback>
                <p:oleObj name="Bitmap Image" r:id="rId3" imgW="6657143" imgH="4371429" progId="Paint.Pictur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133600"/>
                        <a:ext cx="7543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0" y="0"/>
            <a:ext cx="9196388" cy="533400"/>
          </a:xfrm>
        </p:spPr>
        <p:txBody>
          <a:bodyPr/>
          <a:lstStyle/>
          <a:p>
            <a:r>
              <a:rPr lang="en-US"/>
              <a:t>Sample Shipment Label</a:t>
            </a:r>
          </a:p>
        </p:txBody>
      </p:sp>
      <p:sp>
        <p:nvSpPr>
          <p:cNvPr id="124931" name="Rectangle 3"/>
          <p:cNvSpPr>
            <a:spLocks noGrp="1" noChangeArrowheads="1"/>
          </p:cNvSpPr>
          <p:nvPr>
            <p:ph type="body" idx="1"/>
          </p:nvPr>
        </p:nvSpPr>
        <p:spPr>
          <a:xfrm>
            <a:off x="80963" y="609600"/>
            <a:ext cx="9367837" cy="1295400"/>
          </a:xfrm>
        </p:spPr>
        <p:txBody>
          <a:bodyPr/>
          <a:lstStyle/>
          <a:p>
            <a:pPr marL="323850" indent="-323850">
              <a:lnSpc>
                <a:spcPct val="90000"/>
              </a:lnSpc>
            </a:pPr>
            <a:r>
              <a:rPr lang="en-US" sz="1500"/>
              <a:t>The Shipment shipment label on the bottom of the same page as the instruction will look like this.  After it is printed from the desk printer nearest the user, one of 3 things can be done with the label.</a:t>
            </a:r>
          </a:p>
          <a:p>
            <a:pPr marL="323850" indent="-323850">
              <a:lnSpc>
                <a:spcPct val="90000"/>
              </a:lnSpc>
              <a:buFont typeface="ZapfDingbats" pitchFamily="82" charset="2"/>
              <a:buAutoNum type="arabicPeriod"/>
            </a:pPr>
            <a:r>
              <a:rPr lang="en-US" sz="1500"/>
              <a:t>The label can be cu at the “Fold Here” line and taped to the package.</a:t>
            </a:r>
          </a:p>
          <a:p>
            <a:pPr marL="323850" indent="-323850">
              <a:lnSpc>
                <a:spcPct val="90000"/>
              </a:lnSpc>
              <a:buFont typeface="ZapfDingbats" pitchFamily="82" charset="2"/>
              <a:buAutoNum type="arabicPeriod"/>
            </a:pPr>
            <a:r>
              <a:rPr lang="en-US" sz="1500"/>
              <a:t>You can fold it where it says “Fold Here” and tape it to the package.</a:t>
            </a:r>
          </a:p>
          <a:p>
            <a:pPr marL="323850" indent="-323850">
              <a:lnSpc>
                <a:spcPct val="90000"/>
              </a:lnSpc>
              <a:buFont typeface="ZapfDingbats" pitchFamily="82" charset="2"/>
              <a:buAutoNum type="arabicPeriod"/>
            </a:pPr>
            <a:r>
              <a:rPr lang="en-US" sz="1500"/>
              <a:t>You can either cut it or fold it and put it in a window pouch that sticks to he package.</a:t>
            </a:r>
          </a:p>
          <a:p>
            <a:pPr marL="323850" indent="-323850">
              <a:lnSpc>
                <a:spcPct val="90000"/>
              </a:lnSpc>
              <a:buFont typeface="ZapfDingbats" pitchFamily="82" charset="2"/>
              <a:buAutoNum type="arabicPeriod"/>
            </a:pPr>
            <a:endParaRPr lang="en-US" sz="1500"/>
          </a:p>
          <a:p>
            <a:pPr marL="323850" indent="-323850">
              <a:lnSpc>
                <a:spcPct val="90000"/>
              </a:lnSpc>
            </a:pPr>
            <a:endParaRPr lang="en-US" sz="1500"/>
          </a:p>
        </p:txBody>
      </p:sp>
      <p:graphicFrame>
        <p:nvGraphicFramePr>
          <p:cNvPr id="124936" name="Object 8" title="Shipping Label"/>
          <p:cNvGraphicFramePr>
            <a:graphicFrameLocks noChangeAspect="1"/>
          </p:cNvGraphicFramePr>
          <p:nvPr>
            <p:extLst>
              <p:ext uri="{D42A27DB-BD31-4B8C-83A1-F6EECF244321}">
                <p14:modId xmlns:p14="http://schemas.microsoft.com/office/powerpoint/2010/main" val="2601337620"/>
              </p:ext>
            </p:extLst>
          </p:nvPr>
        </p:nvGraphicFramePr>
        <p:xfrm>
          <a:off x="990600" y="2286000"/>
          <a:ext cx="6354763" cy="4514850"/>
        </p:xfrm>
        <a:graphic>
          <a:graphicData uri="http://schemas.openxmlformats.org/presentationml/2006/ole">
            <mc:AlternateContent xmlns:mc="http://schemas.openxmlformats.org/markup-compatibility/2006">
              <mc:Choice xmlns:v="urn:schemas-microsoft-com:vml" Requires="v">
                <p:oleObj spid="_x0000_s124939" name="Bitmap Image" r:id="rId3" imgW="6354062" imgH="4514286" progId="Paint.Picture">
                  <p:embed/>
                </p:oleObj>
              </mc:Choice>
              <mc:Fallback>
                <p:oleObj name="Bitmap Image" r:id="rId3" imgW="6354062" imgH="4514286" progId="Paint.Pictur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86000"/>
                        <a:ext cx="6354763"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200" name="Picture 8" descr="cs_int_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475" y="1300163"/>
            <a:ext cx="5911850" cy="2351087"/>
          </a:xfrm>
          <a:prstGeom prst="rect">
            <a:avLst/>
          </a:prstGeom>
          <a:noFill/>
          <a:ln w="9525">
            <a:solidFill>
              <a:srgbClr val="008198"/>
            </a:solidFill>
            <a:miter lim="800000"/>
            <a:headEnd/>
            <a:tailEnd/>
          </a:ln>
          <a:extLst>
            <a:ext uri="{909E8E84-426E-40DD-AFC4-6F175D3DCCD1}">
              <a14:hiddenFill xmlns:a14="http://schemas.microsoft.com/office/drawing/2010/main">
                <a:solidFill>
                  <a:srgbClr val="FFFFFF"/>
                </a:solidFill>
              </a14:hiddenFill>
            </a:ext>
          </a:extLst>
        </p:spPr>
      </p:pic>
      <p:sp>
        <p:nvSpPr>
          <p:cNvPr id="136194" name="Rectangle 2"/>
          <p:cNvSpPr>
            <a:spLocks noGrp="1" noChangeArrowheads="1"/>
          </p:cNvSpPr>
          <p:nvPr>
            <p:ph type="title"/>
          </p:nvPr>
        </p:nvSpPr>
        <p:spPr/>
        <p:txBody>
          <a:bodyPr/>
          <a:lstStyle/>
          <a:p>
            <a:r>
              <a:rPr lang="en-US"/>
              <a:t>For more information . . .</a:t>
            </a:r>
          </a:p>
        </p:txBody>
      </p:sp>
      <p:sp>
        <p:nvSpPr>
          <p:cNvPr id="136195" name="Rectangle 3"/>
          <p:cNvSpPr>
            <a:spLocks noGrp="1" noChangeArrowheads="1"/>
          </p:cNvSpPr>
          <p:nvPr>
            <p:ph type="body" idx="1"/>
          </p:nvPr>
        </p:nvSpPr>
        <p:spPr>
          <a:xfrm>
            <a:off x="80963" y="1219200"/>
            <a:ext cx="3343275" cy="5364163"/>
          </a:xfrm>
        </p:spPr>
        <p:txBody>
          <a:bodyPr/>
          <a:lstStyle/>
          <a:p>
            <a:r>
              <a:rPr lang="en-US"/>
              <a:t>For more information </a:t>
            </a:r>
            <a:br>
              <a:rPr lang="en-US"/>
            </a:br>
            <a:r>
              <a:rPr lang="en-US"/>
              <a:t>about how to use UPS CampusShip, select the </a:t>
            </a:r>
            <a:r>
              <a:rPr lang="en-US" b="1"/>
              <a:t>Resources</a:t>
            </a:r>
            <a:r>
              <a:rPr lang="en-US"/>
              <a:t> tab, then click </a:t>
            </a:r>
            <a:br>
              <a:rPr lang="en-US"/>
            </a:br>
            <a:r>
              <a:rPr lang="en-US"/>
              <a:t>on the desired subject in </a:t>
            </a:r>
            <a:br>
              <a:rPr lang="en-US"/>
            </a:br>
            <a:r>
              <a:rPr lang="en-US"/>
              <a:t>the </a:t>
            </a:r>
            <a:r>
              <a:rPr lang="en-US" b="1"/>
              <a:t>General Resources</a:t>
            </a:r>
            <a:r>
              <a:rPr lang="en-US"/>
              <a:t> section.</a:t>
            </a:r>
          </a:p>
        </p:txBody>
      </p:sp>
      <p:sp>
        <p:nvSpPr>
          <p:cNvPr id="136199" name="Oval 7" title="Resources"/>
          <p:cNvSpPr>
            <a:spLocks noChangeArrowheads="1"/>
          </p:cNvSpPr>
          <p:nvPr/>
        </p:nvSpPr>
        <p:spPr bwMode="auto">
          <a:xfrm>
            <a:off x="5299075" y="1544638"/>
            <a:ext cx="979488" cy="40640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0081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050" title="Copyright"/>
          <p:cNvSpPr>
            <a:spLocks noChangeArrowheads="1"/>
          </p:cNvSpPr>
          <p:nvPr/>
        </p:nvSpPr>
        <p:spPr bwMode="invGray">
          <a:xfrm>
            <a:off x="6523038" y="6837363"/>
            <a:ext cx="3260725" cy="477837"/>
          </a:xfrm>
          <a:prstGeom prst="rect">
            <a:avLst/>
          </a:prstGeom>
          <a:solidFill>
            <a:srgbClr val="008198"/>
          </a:solidFill>
          <a:ln>
            <a:noFill/>
          </a:ln>
          <a:effectLst/>
          <a:extLs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2819" name="Rectangle 2051" title="Copyright"/>
          <p:cNvSpPr>
            <a:spLocks noChangeArrowheads="1"/>
          </p:cNvSpPr>
          <p:nvPr/>
        </p:nvSpPr>
        <p:spPr bwMode="invGray">
          <a:xfrm>
            <a:off x="0" y="6837363"/>
            <a:ext cx="6523038" cy="477837"/>
          </a:xfrm>
          <a:prstGeom prst="rect">
            <a:avLst/>
          </a:prstGeom>
          <a:solidFill>
            <a:srgbClr val="26A9AC"/>
          </a:solidFill>
          <a:ln>
            <a:noFill/>
          </a:ln>
          <a:effectLst/>
          <a:extLs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2822" name="Text Box 2054" title="Copyright"/>
          <p:cNvSpPr txBox="1">
            <a:spLocks noChangeArrowheads="1"/>
          </p:cNvSpPr>
          <p:nvPr/>
        </p:nvSpPr>
        <p:spPr bwMode="auto">
          <a:xfrm>
            <a:off x="80963" y="6908800"/>
            <a:ext cx="5462587" cy="358775"/>
          </a:xfrm>
          <a:prstGeom prst="rect">
            <a:avLst/>
          </a:prstGeom>
          <a:noFill/>
          <a:ln>
            <a:noFill/>
          </a:ln>
          <a:effectLst/>
          <a:extLst>
            <a:ext uri="{909E8E84-426E-40DD-AFC4-6F175D3DCCD1}">
              <a14:hiddenFill xmlns:a14="http://schemas.microsoft.com/office/drawing/2010/main">
                <a:solidFill>
                  <a:srgbClr val="26A9AC"/>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704" tIns="48852" rIns="97704" bIns="48852">
            <a:spAutoFit/>
          </a:bodyPr>
          <a:lstStyle>
            <a:lvl1pPr algn="l" defTabSz="976313">
              <a:spcBef>
                <a:spcPct val="0"/>
              </a:spcBef>
              <a:defRPr sz="2400">
                <a:solidFill>
                  <a:schemeClr val="tx1"/>
                </a:solidFill>
                <a:latin typeface="Times New Roman" charset="0"/>
              </a:defRPr>
            </a:lvl1pPr>
            <a:lvl2pPr marL="488950" algn="l" defTabSz="976313">
              <a:spcBef>
                <a:spcPct val="0"/>
              </a:spcBef>
              <a:defRPr sz="2400">
                <a:solidFill>
                  <a:schemeClr val="tx1"/>
                </a:solidFill>
                <a:latin typeface="Times New Roman" charset="0"/>
              </a:defRPr>
            </a:lvl2pPr>
            <a:lvl3pPr marL="976313" algn="l" defTabSz="976313">
              <a:spcBef>
                <a:spcPct val="0"/>
              </a:spcBef>
              <a:defRPr sz="2400">
                <a:solidFill>
                  <a:schemeClr val="tx1"/>
                </a:solidFill>
                <a:latin typeface="Times New Roman" charset="0"/>
              </a:defRPr>
            </a:lvl3pPr>
            <a:lvl4pPr marL="1465263" algn="l" defTabSz="976313">
              <a:spcBef>
                <a:spcPct val="0"/>
              </a:spcBef>
              <a:defRPr sz="2400">
                <a:solidFill>
                  <a:schemeClr val="tx1"/>
                </a:solidFill>
                <a:latin typeface="Times New Roman" charset="0"/>
              </a:defRPr>
            </a:lvl4pPr>
            <a:lvl5pPr marL="1954213" algn="l" defTabSz="976313">
              <a:spcBef>
                <a:spcPct val="0"/>
              </a:spcBef>
              <a:defRPr sz="2400">
                <a:solidFill>
                  <a:schemeClr val="tx1"/>
                </a:solidFill>
                <a:latin typeface="Times New Roman" charset="0"/>
              </a:defRPr>
            </a:lvl5pPr>
            <a:lvl6pPr marL="2411413" defTabSz="976313" fontAlgn="base">
              <a:spcBef>
                <a:spcPct val="0"/>
              </a:spcBef>
              <a:spcAft>
                <a:spcPct val="0"/>
              </a:spcAft>
              <a:defRPr sz="2400">
                <a:solidFill>
                  <a:schemeClr val="tx1"/>
                </a:solidFill>
                <a:latin typeface="Times New Roman" charset="0"/>
              </a:defRPr>
            </a:lvl6pPr>
            <a:lvl7pPr marL="2868613" defTabSz="976313" fontAlgn="base">
              <a:spcBef>
                <a:spcPct val="0"/>
              </a:spcBef>
              <a:spcAft>
                <a:spcPct val="0"/>
              </a:spcAft>
              <a:defRPr sz="2400">
                <a:solidFill>
                  <a:schemeClr val="tx1"/>
                </a:solidFill>
                <a:latin typeface="Times New Roman" charset="0"/>
              </a:defRPr>
            </a:lvl7pPr>
            <a:lvl8pPr marL="3325813" defTabSz="976313" fontAlgn="base">
              <a:spcBef>
                <a:spcPct val="0"/>
              </a:spcBef>
              <a:spcAft>
                <a:spcPct val="0"/>
              </a:spcAft>
              <a:defRPr sz="2400">
                <a:solidFill>
                  <a:schemeClr val="tx1"/>
                </a:solidFill>
                <a:latin typeface="Times New Roman" charset="0"/>
              </a:defRPr>
            </a:lvl8pPr>
            <a:lvl9pPr marL="3783013" defTabSz="976313" fontAlgn="base">
              <a:spcBef>
                <a:spcPct val="0"/>
              </a:spcBef>
              <a:spcAft>
                <a:spcPct val="0"/>
              </a:spcAft>
              <a:defRPr sz="2400">
                <a:solidFill>
                  <a:schemeClr val="tx1"/>
                </a:solidFill>
                <a:latin typeface="Times New Roman" charset="0"/>
              </a:defRPr>
            </a:lvl9pPr>
          </a:lstStyle>
          <a:p>
            <a:pPr>
              <a:spcBef>
                <a:spcPct val="50000"/>
              </a:spcBef>
            </a:pPr>
            <a:r>
              <a:rPr lang="en-US" sz="900">
                <a:solidFill>
                  <a:srgbClr val="FFFFFF"/>
                </a:solidFill>
                <a:latin typeface="Arial" charset="0"/>
                <a:cs typeface="Arial" charset="0"/>
              </a:rPr>
              <a:t>© Copyright 2003 United Parcel Service of America, Inc. UPS, the UPS brandmark, and the color brown </a:t>
            </a:r>
            <a:br>
              <a:rPr lang="en-US" sz="900">
                <a:solidFill>
                  <a:srgbClr val="FFFFFF"/>
                </a:solidFill>
                <a:latin typeface="Arial" charset="0"/>
                <a:cs typeface="Arial" charset="0"/>
              </a:rPr>
            </a:br>
            <a:r>
              <a:rPr lang="en-US" sz="900">
                <a:solidFill>
                  <a:srgbClr val="FFFFFF"/>
                </a:solidFill>
                <a:latin typeface="Arial" charset="0"/>
                <a:cs typeface="Arial" charset="0"/>
              </a:rPr>
              <a:t>are registered trademarks of United Parcel Service of America, Inc. All rights reserved. July 2003 release.</a:t>
            </a:r>
          </a:p>
        </p:txBody>
      </p:sp>
      <p:sp>
        <p:nvSpPr>
          <p:cNvPr id="2" name="Title 1"/>
          <p:cNvSpPr>
            <a:spLocks noGrp="1"/>
          </p:cNvSpPr>
          <p:nvPr>
            <p:ph type="ctrTitle"/>
          </p:nvPr>
        </p:nvSpPr>
        <p:spPr>
          <a:xfrm>
            <a:off x="1920081" y="2971800"/>
            <a:ext cx="5948362" cy="1190625"/>
          </a:xfrm>
        </p:spPr>
        <p:txBody>
          <a:bodyPr/>
          <a:lstStyle/>
          <a:p>
            <a:pPr algn="ctr"/>
            <a:r>
              <a:rPr lang="en-US" sz="4700" dirty="0" smtClean="0"/>
              <a:t>Getting Started</a:t>
            </a:r>
            <a:endParaRPr lang="en-US" sz="4700"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title="UPS CampusShip Login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783763" cy="664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771" name="Rectangle 3"/>
          <p:cNvSpPr>
            <a:spLocks noGrp="1" noChangeArrowheads="1"/>
          </p:cNvSpPr>
          <p:nvPr>
            <p:ph type="title" idx="4294967295"/>
          </p:nvPr>
        </p:nvSpPr>
        <p:spPr>
          <a:xfrm>
            <a:off x="0" y="6400800"/>
            <a:ext cx="9196388" cy="390525"/>
          </a:xfrm>
        </p:spPr>
        <p:txBody>
          <a:bodyPr/>
          <a:lstStyle/>
          <a:p>
            <a:pPr algn="ctr"/>
            <a:r>
              <a:rPr lang="en-US" sz="2400"/>
              <a:t>LOGON SCREEN – NOTE CUSTOMIZED LOGON FIELDS.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2051"/>
          <p:cNvSpPr>
            <a:spLocks noChangeArrowheads="1"/>
          </p:cNvSpPr>
          <p:nvPr/>
        </p:nvSpPr>
        <p:spPr bwMode="auto">
          <a:xfrm>
            <a:off x="0" y="1138238"/>
            <a:ext cx="3505200"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704" tIns="48852" rIns="97704" bIns="48852">
            <a:spAutoFit/>
          </a:bodyPr>
          <a:lstStyle/>
          <a:p>
            <a:pPr algn="l" defTabSz="976313" eaLnBrk="0" hangingPunct="0"/>
            <a:r>
              <a:rPr lang="en-US" sz="1700"/>
              <a:t>After logging on, you will automatically be taken to </a:t>
            </a:r>
            <a:br>
              <a:rPr lang="en-US" sz="1700"/>
            </a:br>
            <a:r>
              <a:rPr lang="en-US" sz="1700"/>
              <a:t>the Shipping screen. </a:t>
            </a:r>
          </a:p>
          <a:p>
            <a:pPr algn="l" defTabSz="976313" eaLnBrk="0" hangingPunct="0"/>
            <a:r>
              <a:rPr lang="en-US" sz="1700"/>
              <a:t>Select </a:t>
            </a:r>
            <a:br>
              <a:rPr lang="en-US" sz="1700"/>
            </a:br>
            <a:r>
              <a:rPr lang="en-US" sz="1700"/>
              <a:t>an address from either:</a:t>
            </a:r>
          </a:p>
          <a:p>
            <a:pPr algn="l" defTabSz="976313" eaLnBrk="0" hangingPunct="0"/>
            <a:r>
              <a:rPr lang="en-US" sz="1700"/>
              <a:t>Your personal, </a:t>
            </a:r>
            <a:r>
              <a:rPr lang="en-US" sz="1700" b="1"/>
              <a:t>My UPS Address Book</a:t>
            </a:r>
          </a:p>
          <a:p>
            <a:pPr algn="l" defTabSz="976313" eaLnBrk="0" hangingPunct="0"/>
            <a:endParaRPr lang="en-US" sz="1700" b="1"/>
          </a:p>
          <a:p>
            <a:pPr algn="l" defTabSz="976313" eaLnBrk="0" hangingPunct="0"/>
            <a:r>
              <a:rPr lang="en-US" sz="1700"/>
              <a:t>Your </a:t>
            </a:r>
            <a:r>
              <a:rPr lang="en-US" sz="1700" b="1"/>
              <a:t>Corporate Address Book</a:t>
            </a:r>
          </a:p>
          <a:p>
            <a:pPr algn="l" defTabSz="976313" eaLnBrk="0" hangingPunct="0"/>
            <a:endParaRPr lang="en-US" sz="1700" b="1"/>
          </a:p>
          <a:p>
            <a:pPr algn="l" defTabSz="976313" eaLnBrk="0" hangingPunct="0"/>
            <a:r>
              <a:rPr lang="en-US" sz="1700"/>
              <a:t>Click </a:t>
            </a:r>
            <a:r>
              <a:rPr lang="en-US" sz="1700" b="1"/>
              <a:t>Enter New Address</a:t>
            </a:r>
            <a:r>
              <a:rPr lang="en-US" sz="1700"/>
              <a:t> to key in a new address.</a:t>
            </a:r>
          </a:p>
        </p:txBody>
      </p:sp>
      <p:sp>
        <p:nvSpPr>
          <p:cNvPr id="155652" name="Rectangle 2052"/>
          <p:cNvSpPr>
            <a:spLocks noGrp="1" noChangeArrowheads="1"/>
          </p:cNvSpPr>
          <p:nvPr>
            <p:ph type="title" idx="4294967295"/>
          </p:nvPr>
        </p:nvSpPr>
        <p:spPr/>
        <p:txBody>
          <a:bodyPr/>
          <a:lstStyle/>
          <a:p>
            <a:r>
              <a:rPr lang="en-US"/>
              <a:t>Shipping Screen</a:t>
            </a:r>
          </a:p>
        </p:txBody>
      </p:sp>
      <p:graphicFrame>
        <p:nvGraphicFramePr>
          <p:cNvPr id="155655" name="Object 2055" descr="Shipping Information Page&#10;" title="UPS CampusShip"/>
          <p:cNvGraphicFramePr>
            <a:graphicFrameLocks noChangeAspect="1"/>
          </p:cNvGraphicFramePr>
          <p:nvPr>
            <p:extLst>
              <p:ext uri="{D42A27DB-BD31-4B8C-83A1-F6EECF244321}">
                <p14:modId xmlns:p14="http://schemas.microsoft.com/office/powerpoint/2010/main" val="3599174812"/>
              </p:ext>
            </p:extLst>
          </p:nvPr>
        </p:nvGraphicFramePr>
        <p:xfrm>
          <a:off x="3581400" y="406400"/>
          <a:ext cx="6202363" cy="5465763"/>
        </p:xfrm>
        <a:graphic>
          <a:graphicData uri="http://schemas.openxmlformats.org/presentationml/2006/ole">
            <mc:AlternateContent xmlns:mc="http://schemas.openxmlformats.org/markup-compatibility/2006">
              <mc:Choice xmlns:v="urn:schemas-microsoft-com:vml" Requires="v">
                <p:oleObj spid="_x0000_s155660" name="Bitmap Image" r:id="rId3" imgW="5904762" imgH="4896533" progId="Paint.Picture">
                  <p:embed/>
                </p:oleObj>
              </mc:Choice>
              <mc:Fallback>
                <p:oleObj name="Bitmap Image" r:id="rId3" imgW="5904762" imgH="4896533" progId="Paint.Picture">
                  <p:embed/>
                  <p:pic>
                    <p:nvPicPr>
                      <p:cNvPr id="0" name="Object 20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06400"/>
                        <a:ext cx="6202363" cy="546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810" name="Picture 26" title="Enter New Address 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609600"/>
            <a:ext cx="5676900"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86" name="Rectangle 2"/>
          <p:cNvSpPr>
            <a:spLocks noGrp="1" noChangeArrowheads="1"/>
          </p:cNvSpPr>
          <p:nvPr>
            <p:ph type="title"/>
          </p:nvPr>
        </p:nvSpPr>
        <p:spPr/>
        <p:txBody>
          <a:bodyPr/>
          <a:lstStyle/>
          <a:p>
            <a:r>
              <a:rPr lang="en-US"/>
              <a:t>Enter New Address</a:t>
            </a:r>
          </a:p>
        </p:txBody>
      </p:sp>
      <p:sp>
        <p:nvSpPr>
          <p:cNvPr id="118787" name="Rectangle 3"/>
          <p:cNvSpPr>
            <a:spLocks noGrp="1" noChangeArrowheads="1"/>
          </p:cNvSpPr>
          <p:nvPr>
            <p:ph type="body" idx="1"/>
          </p:nvPr>
        </p:nvSpPr>
        <p:spPr/>
        <p:txBody>
          <a:bodyPr/>
          <a:lstStyle/>
          <a:p>
            <a:r>
              <a:rPr lang="en-US"/>
              <a:t>When you click </a:t>
            </a:r>
            <a:r>
              <a:rPr lang="en-US" b="1"/>
              <a:t>Enter New Address</a:t>
            </a:r>
            <a:r>
              <a:rPr lang="en-US"/>
              <a:t>, a pop-up window </a:t>
            </a:r>
            <a:br>
              <a:rPr lang="en-US"/>
            </a:br>
            <a:r>
              <a:rPr lang="en-US"/>
              <a:t>will appear. Key in the address.</a:t>
            </a:r>
          </a:p>
          <a:p>
            <a:endParaRPr lang="en-US"/>
          </a:p>
          <a:p>
            <a:endParaRPr lang="en-US"/>
          </a:p>
          <a:p>
            <a:endParaRPr lang="en-US"/>
          </a:p>
          <a:p>
            <a:r>
              <a:rPr lang="en-US"/>
              <a:t>To save the new address, select </a:t>
            </a:r>
            <a:r>
              <a:rPr lang="en-US" b="1"/>
              <a:t>Save as New Entry</a:t>
            </a:r>
            <a:r>
              <a:rPr lang="en-US"/>
              <a:t> from My UPS Address Book Options. Make sure to record a “nickname” for this entry.</a:t>
            </a:r>
          </a:p>
        </p:txBody>
      </p:sp>
      <p:sp>
        <p:nvSpPr>
          <p:cNvPr id="118788" name="Text Box 4"/>
          <p:cNvSpPr txBox="1">
            <a:spLocks noChangeArrowheads="1"/>
          </p:cNvSpPr>
          <p:nvPr/>
        </p:nvSpPr>
        <p:spPr bwMode="auto">
          <a:xfrm>
            <a:off x="152400" y="4876800"/>
            <a:ext cx="32718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819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704" tIns="48852" rIns="97704" bIns="48852">
            <a:spAutoFit/>
          </a:bodyPr>
          <a:lstStyle>
            <a:lvl1pPr algn="l" defTabSz="976313">
              <a:spcBef>
                <a:spcPct val="0"/>
              </a:spcBef>
              <a:defRPr sz="2400">
                <a:solidFill>
                  <a:schemeClr val="tx1"/>
                </a:solidFill>
                <a:latin typeface="Times New Roman" charset="0"/>
              </a:defRPr>
            </a:lvl1pPr>
            <a:lvl2pPr marL="488950" algn="l" defTabSz="976313">
              <a:spcBef>
                <a:spcPct val="0"/>
              </a:spcBef>
              <a:defRPr sz="2400">
                <a:solidFill>
                  <a:schemeClr val="tx1"/>
                </a:solidFill>
                <a:latin typeface="Times New Roman" charset="0"/>
              </a:defRPr>
            </a:lvl2pPr>
            <a:lvl3pPr marL="976313" algn="l" defTabSz="976313">
              <a:spcBef>
                <a:spcPct val="0"/>
              </a:spcBef>
              <a:defRPr sz="2400">
                <a:solidFill>
                  <a:schemeClr val="tx1"/>
                </a:solidFill>
                <a:latin typeface="Times New Roman" charset="0"/>
              </a:defRPr>
            </a:lvl3pPr>
            <a:lvl4pPr marL="1465263" algn="l" defTabSz="976313">
              <a:spcBef>
                <a:spcPct val="0"/>
              </a:spcBef>
              <a:defRPr sz="2400">
                <a:solidFill>
                  <a:schemeClr val="tx1"/>
                </a:solidFill>
                <a:latin typeface="Times New Roman" charset="0"/>
              </a:defRPr>
            </a:lvl4pPr>
            <a:lvl5pPr marL="1954213" algn="l" defTabSz="976313">
              <a:spcBef>
                <a:spcPct val="0"/>
              </a:spcBef>
              <a:defRPr sz="2400">
                <a:solidFill>
                  <a:schemeClr val="tx1"/>
                </a:solidFill>
                <a:latin typeface="Times New Roman" charset="0"/>
              </a:defRPr>
            </a:lvl5pPr>
            <a:lvl6pPr marL="2411413" defTabSz="976313" fontAlgn="base">
              <a:spcBef>
                <a:spcPct val="0"/>
              </a:spcBef>
              <a:spcAft>
                <a:spcPct val="0"/>
              </a:spcAft>
              <a:defRPr sz="2400">
                <a:solidFill>
                  <a:schemeClr val="tx1"/>
                </a:solidFill>
                <a:latin typeface="Times New Roman" charset="0"/>
              </a:defRPr>
            </a:lvl6pPr>
            <a:lvl7pPr marL="2868613" defTabSz="976313" fontAlgn="base">
              <a:spcBef>
                <a:spcPct val="0"/>
              </a:spcBef>
              <a:spcAft>
                <a:spcPct val="0"/>
              </a:spcAft>
              <a:defRPr sz="2400">
                <a:solidFill>
                  <a:schemeClr val="tx1"/>
                </a:solidFill>
                <a:latin typeface="Times New Roman" charset="0"/>
              </a:defRPr>
            </a:lvl7pPr>
            <a:lvl8pPr marL="3325813" defTabSz="976313" fontAlgn="base">
              <a:spcBef>
                <a:spcPct val="0"/>
              </a:spcBef>
              <a:spcAft>
                <a:spcPct val="0"/>
              </a:spcAft>
              <a:defRPr sz="2400">
                <a:solidFill>
                  <a:schemeClr val="tx1"/>
                </a:solidFill>
                <a:latin typeface="Times New Roman" charset="0"/>
              </a:defRPr>
            </a:lvl8pPr>
            <a:lvl9pPr marL="3783013" defTabSz="976313" fontAlgn="base">
              <a:spcBef>
                <a:spcPct val="0"/>
              </a:spcBef>
              <a:spcAft>
                <a:spcPct val="0"/>
              </a:spcAft>
              <a:defRPr sz="2400">
                <a:solidFill>
                  <a:schemeClr val="tx1"/>
                </a:solidFill>
                <a:latin typeface="Times New Roman" charset="0"/>
              </a:defRPr>
            </a:lvl9pPr>
          </a:lstStyle>
          <a:p>
            <a:pPr algn="ctr">
              <a:spcBef>
                <a:spcPct val="50000"/>
              </a:spcBef>
            </a:pPr>
            <a:r>
              <a:rPr lang="en-US" sz="1800" b="1">
                <a:solidFill>
                  <a:srgbClr val="D80000"/>
                </a:solidFill>
                <a:latin typeface="Arial" charset="0"/>
              </a:rPr>
              <a:t>Save new address</a:t>
            </a:r>
            <a:br>
              <a:rPr lang="en-US" sz="1800" b="1">
                <a:solidFill>
                  <a:srgbClr val="D80000"/>
                </a:solidFill>
                <a:latin typeface="Arial" charset="0"/>
              </a:rPr>
            </a:br>
            <a:r>
              <a:rPr lang="en-US" sz="1800" b="1">
                <a:solidFill>
                  <a:srgbClr val="D80000"/>
                </a:solidFill>
                <a:latin typeface="Arial" charset="0"/>
              </a:rPr>
              <a:t>(include “nickname”)</a:t>
            </a:r>
          </a:p>
        </p:txBody>
      </p:sp>
      <p:sp>
        <p:nvSpPr>
          <p:cNvPr id="118798" name="Text Box 14"/>
          <p:cNvSpPr txBox="1">
            <a:spLocks noChangeArrowheads="1"/>
          </p:cNvSpPr>
          <p:nvPr/>
        </p:nvSpPr>
        <p:spPr bwMode="auto">
          <a:xfrm>
            <a:off x="304800" y="2514600"/>
            <a:ext cx="266700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819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704" tIns="48852" rIns="97704" bIns="48852">
            <a:spAutoFit/>
          </a:bodyPr>
          <a:lstStyle>
            <a:lvl1pPr algn="l" defTabSz="976313">
              <a:spcBef>
                <a:spcPct val="0"/>
              </a:spcBef>
              <a:defRPr sz="2400">
                <a:solidFill>
                  <a:schemeClr val="tx1"/>
                </a:solidFill>
                <a:latin typeface="Times New Roman" charset="0"/>
              </a:defRPr>
            </a:lvl1pPr>
            <a:lvl2pPr marL="488950" algn="l" defTabSz="976313">
              <a:spcBef>
                <a:spcPct val="0"/>
              </a:spcBef>
              <a:defRPr sz="2400">
                <a:solidFill>
                  <a:schemeClr val="tx1"/>
                </a:solidFill>
                <a:latin typeface="Times New Roman" charset="0"/>
              </a:defRPr>
            </a:lvl2pPr>
            <a:lvl3pPr marL="976313" algn="l" defTabSz="976313">
              <a:spcBef>
                <a:spcPct val="0"/>
              </a:spcBef>
              <a:defRPr sz="2400">
                <a:solidFill>
                  <a:schemeClr val="tx1"/>
                </a:solidFill>
                <a:latin typeface="Times New Roman" charset="0"/>
              </a:defRPr>
            </a:lvl3pPr>
            <a:lvl4pPr marL="1465263" algn="l" defTabSz="976313">
              <a:spcBef>
                <a:spcPct val="0"/>
              </a:spcBef>
              <a:defRPr sz="2400">
                <a:solidFill>
                  <a:schemeClr val="tx1"/>
                </a:solidFill>
                <a:latin typeface="Times New Roman" charset="0"/>
              </a:defRPr>
            </a:lvl4pPr>
            <a:lvl5pPr marL="1954213" algn="l" defTabSz="976313">
              <a:spcBef>
                <a:spcPct val="0"/>
              </a:spcBef>
              <a:defRPr sz="2400">
                <a:solidFill>
                  <a:schemeClr val="tx1"/>
                </a:solidFill>
                <a:latin typeface="Times New Roman" charset="0"/>
              </a:defRPr>
            </a:lvl5pPr>
            <a:lvl6pPr marL="2411413" defTabSz="976313" fontAlgn="base">
              <a:spcBef>
                <a:spcPct val="0"/>
              </a:spcBef>
              <a:spcAft>
                <a:spcPct val="0"/>
              </a:spcAft>
              <a:defRPr sz="2400">
                <a:solidFill>
                  <a:schemeClr val="tx1"/>
                </a:solidFill>
                <a:latin typeface="Times New Roman" charset="0"/>
              </a:defRPr>
            </a:lvl6pPr>
            <a:lvl7pPr marL="2868613" defTabSz="976313" fontAlgn="base">
              <a:spcBef>
                <a:spcPct val="0"/>
              </a:spcBef>
              <a:spcAft>
                <a:spcPct val="0"/>
              </a:spcAft>
              <a:defRPr sz="2400">
                <a:solidFill>
                  <a:schemeClr val="tx1"/>
                </a:solidFill>
                <a:latin typeface="Times New Roman" charset="0"/>
              </a:defRPr>
            </a:lvl7pPr>
            <a:lvl8pPr marL="3325813" defTabSz="976313" fontAlgn="base">
              <a:spcBef>
                <a:spcPct val="0"/>
              </a:spcBef>
              <a:spcAft>
                <a:spcPct val="0"/>
              </a:spcAft>
              <a:defRPr sz="2400">
                <a:solidFill>
                  <a:schemeClr val="tx1"/>
                </a:solidFill>
                <a:latin typeface="Times New Roman" charset="0"/>
              </a:defRPr>
            </a:lvl8pPr>
            <a:lvl9pPr marL="3783013" defTabSz="976313" fontAlgn="base">
              <a:spcBef>
                <a:spcPct val="0"/>
              </a:spcBef>
              <a:spcAft>
                <a:spcPct val="0"/>
              </a:spcAft>
              <a:defRPr sz="2400">
                <a:solidFill>
                  <a:schemeClr val="tx1"/>
                </a:solidFill>
                <a:latin typeface="Times New Roman" charset="0"/>
              </a:defRPr>
            </a:lvl9pPr>
          </a:lstStyle>
          <a:p>
            <a:pPr>
              <a:spcBef>
                <a:spcPct val="50000"/>
              </a:spcBef>
            </a:pPr>
            <a:r>
              <a:rPr lang="en-US" sz="1800" b="1">
                <a:solidFill>
                  <a:srgbClr val="D80000"/>
                </a:solidFill>
                <a:latin typeface="Arial" charset="0"/>
              </a:rPr>
              <a:t>Enter New Address</a:t>
            </a:r>
          </a:p>
        </p:txBody>
      </p:sp>
      <p:sp>
        <p:nvSpPr>
          <p:cNvPr id="118800" name="Line 16" title="Enter/Save New address indicators"/>
          <p:cNvSpPr>
            <a:spLocks noChangeShapeType="1"/>
          </p:cNvSpPr>
          <p:nvPr/>
        </p:nvSpPr>
        <p:spPr bwMode="auto">
          <a:xfrm flipH="1">
            <a:off x="2514600" y="2362200"/>
            <a:ext cx="990600" cy="3810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8808" name="Oval 24" title="Enter/Save New address indicators"/>
          <p:cNvSpPr>
            <a:spLocks noChangeArrowheads="1"/>
          </p:cNvSpPr>
          <p:nvPr/>
        </p:nvSpPr>
        <p:spPr bwMode="auto">
          <a:xfrm>
            <a:off x="3505200" y="914400"/>
            <a:ext cx="5486400" cy="2743200"/>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8809" name="Oval 25" title="Enter/Save New address indicators"/>
          <p:cNvSpPr>
            <a:spLocks noChangeArrowheads="1"/>
          </p:cNvSpPr>
          <p:nvPr/>
        </p:nvSpPr>
        <p:spPr bwMode="auto">
          <a:xfrm>
            <a:off x="6019800" y="3657600"/>
            <a:ext cx="2590800" cy="1981200"/>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8796" name="Line 12" title="Enter/Save New address indicators"/>
          <p:cNvSpPr>
            <a:spLocks noChangeShapeType="1"/>
          </p:cNvSpPr>
          <p:nvPr/>
        </p:nvSpPr>
        <p:spPr bwMode="auto">
          <a:xfrm flipH="1">
            <a:off x="2819400" y="4648200"/>
            <a:ext cx="3200400" cy="5334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20" name="Object 12" descr="Ship a package" title="UPS CampusShip "/>
          <p:cNvGraphicFramePr>
            <a:graphicFrameLocks noChangeAspect="1"/>
          </p:cNvGraphicFramePr>
          <p:nvPr>
            <p:extLst>
              <p:ext uri="{D42A27DB-BD31-4B8C-83A1-F6EECF244321}">
                <p14:modId xmlns:p14="http://schemas.microsoft.com/office/powerpoint/2010/main" val="3550059"/>
              </p:ext>
            </p:extLst>
          </p:nvPr>
        </p:nvGraphicFramePr>
        <p:xfrm>
          <a:off x="3971925" y="914400"/>
          <a:ext cx="5811838" cy="4838700"/>
        </p:xfrm>
        <a:graphic>
          <a:graphicData uri="http://schemas.openxmlformats.org/presentationml/2006/ole">
            <mc:AlternateContent xmlns:mc="http://schemas.openxmlformats.org/markup-compatibility/2006">
              <mc:Choice xmlns:v="urn:schemas-microsoft-com:vml" Requires="v">
                <p:oleObj spid="_x0000_s119831" name="Bitmap Image" r:id="rId3" imgW="5811061" imgH="4839375" progId="Paint.Picture">
                  <p:embed/>
                </p:oleObj>
              </mc:Choice>
              <mc:Fallback>
                <p:oleObj name="Bitmap Image" r:id="rId3" imgW="5811061" imgH="4839375" progId="Paint.Picture">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1925" y="914400"/>
                        <a:ext cx="5811838"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9810" name="Rectangle 2"/>
          <p:cNvSpPr>
            <a:spLocks noGrp="1" noChangeArrowheads="1"/>
          </p:cNvSpPr>
          <p:nvPr>
            <p:ph type="title"/>
          </p:nvPr>
        </p:nvSpPr>
        <p:spPr/>
        <p:txBody>
          <a:bodyPr/>
          <a:lstStyle/>
          <a:p>
            <a:r>
              <a:rPr lang="en-US"/>
              <a:t>Shipment Information</a:t>
            </a:r>
          </a:p>
        </p:txBody>
      </p:sp>
      <p:sp>
        <p:nvSpPr>
          <p:cNvPr id="119811" name="Rectangle 3"/>
          <p:cNvSpPr>
            <a:spLocks noGrp="1" noChangeArrowheads="1"/>
          </p:cNvSpPr>
          <p:nvPr>
            <p:ph type="body" idx="1"/>
          </p:nvPr>
        </p:nvSpPr>
        <p:spPr/>
        <p:txBody>
          <a:bodyPr/>
          <a:lstStyle/>
          <a:p>
            <a:pPr>
              <a:lnSpc>
                <a:spcPct val="90000"/>
              </a:lnSpc>
            </a:pPr>
            <a:endParaRPr lang="en-US"/>
          </a:p>
          <a:p>
            <a:pPr>
              <a:lnSpc>
                <a:spcPct val="90000"/>
              </a:lnSpc>
            </a:pPr>
            <a:r>
              <a:rPr lang="en-US"/>
              <a:t>In the Shipment Information section, enter appropriate shipment detail.</a:t>
            </a:r>
          </a:p>
          <a:p>
            <a:pPr>
              <a:lnSpc>
                <a:spcPct val="90000"/>
              </a:lnSpc>
            </a:pPr>
            <a:endParaRPr lang="en-US"/>
          </a:p>
          <a:p>
            <a:pPr>
              <a:lnSpc>
                <a:spcPct val="90000"/>
              </a:lnSpc>
            </a:pPr>
            <a:endParaRPr lang="en-US"/>
          </a:p>
          <a:p>
            <a:pPr>
              <a:lnSpc>
                <a:spcPct val="90000"/>
              </a:lnSpc>
            </a:pPr>
            <a:endParaRPr lang="en-US"/>
          </a:p>
          <a:p>
            <a:pPr>
              <a:lnSpc>
                <a:spcPct val="90000"/>
              </a:lnSpc>
            </a:pPr>
            <a:r>
              <a:rPr lang="en-US"/>
              <a:t>For additional shipping options, click the </a:t>
            </a:r>
            <a:r>
              <a:rPr lang="en-US" b="1"/>
              <a:t>Additional Shipping Options</a:t>
            </a:r>
            <a:r>
              <a:rPr lang="en-US"/>
              <a:t> button (lower left). </a:t>
            </a:r>
          </a:p>
          <a:p>
            <a:pPr>
              <a:lnSpc>
                <a:spcPct val="90000"/>
              </a:lnSpc>
            </a:pPr>
            <a:endParaRPr lang="en-US"/>
          </a:p>
          <a:p>
            <a:pPr>
              <a:lnSpc>
                <a:spcPct val="90000"/>
              </a:lnSpc>
            </a:pPr>
            <a:endParaRPr lang="en-US"/>
          </a:p>
          <a:p>
            <a:pPr>
              <a:lnSpc>
                <a:spcPct val="90000"/>
              </a:lnSpc>
            </a:pPr>
            <a:endParaRPr lang="en-US"/>
          </a:p>
          <a:p>
            <a:pPr>
              <a:lnSpc>
                <a:spcPct val="90000"/>
              </a:lnSpc>
            </a:pPr>
            <a:r>
              <a:rPr lang="en-US"/>
              <a:t>To review shipment detail, click </a:t>
            </a:r>
            <a:br>
              <a:rPr lang="en-US"/>
            </a:br>
            <a:r>
              <a:rPr lang="en-US"/>
              <a:t>the </a:t>
            </a:r>
            <a:r>
              <a:rPr lang="en-US" b="1"/>
              <a:t>Review Shipment</a:t>
            </a:r>
            <a:r>
              <a:rPr lang="en-US"/>
              <a:t> button. </a:t>
            </a:r>
            <a:br>
              <a:rPr lang="en-US"/>
            </a:br>
            <a:r>
              <a:rPr lang="en-US"/>
              <a:t>To process the package, click </a:t>
            </a:r>
            <a:br>
              <a:rPr lang="en-US"/>
            </a:br>
            <a:r>
              <a:rPr lang="en-US"/>
              <a:t>the </a:t>
            </a:r>
            <a:r>
              <a:rPr lang="en-US" b="1"/>
              <a:t>Ship Now</a:t>
            </a:r>
            <a:r>
              <a:rPr lang="en-US"/>
              <a:t> button.</a:t>
            </a:r>
          </a:p>
        </p:txBody>
      </p:sp>
      <p:sp>
        <p:nvSpPr>
          <p:cNvPr id="119815" name="Oval 7" title="Shipping Information"/>
          <p:cNvSpPr>
            <a:spLocks noChangeArrowheads="1"/>
          </p:cNvSpPr>
          <p:nvPr/>
        </p:nvSpPr>
        <p:spPr bwMode="auto">
          <a:xfrm>
            <a:off x="5715000" y="1600200"/>
            <a:ext cx="3341688" cy="3738563"/>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9821" name="Rectangle 13" title="Additional Shipping Options Button"/>
          <p:cNvSpPr>
            <a:spLocks noChangeArrowheads="1"/>
          </p:cNvSpPr>
          <p:nvPr/>
        </p:nvSpPr>
        <p:spPr bwMode="auto">
          <a:xfrm>
            <a:off x="3962400" y="5334000"/>
            <a:ext cx="1752600" cy="3810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9822" name="Line 14" title="connector line"/>
          <p:cNvSpPr>
            <a:spLocks noChangeShapeType="1"/>
          </p:cNvSpPr>
          <p:nvPr/>
        </p:nvSpPr>
        <p:spPr bwMode="auto">
          <a:xfrm flipH="1" flipV="1">
            <a:off x="3048000" y="4038600"/>
            <a:ext cx="914400" cy="12954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9824" name="Rectangle 16" title="Review Shipment Button"/>
          <p:cNvSpPr>
            <a:spLocks noChangeArrowheads="1"/>
          </p:cNvSpPr>
          <p:nvPr/>
        </p:nvSpPr>
        <p:spPr bwMode="auto">
          <a:xfrm>
            <a:off x="7620000" y="5334000"/>
            <a:ext cx="1905000" cy="6858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9826" name="Line 18" title="connector line"/>
          <p:cNvSpPr>
            <a:spLocks noChangeShapeType="1"/>
          </p:cNvSpPr>
          <p:nvPr/>
        </p:nvSpPr>
        <p:spPr bwMode="auto">
          <a:xfrm flipH="1">
            <a:off x="3352800" y="5867400"/>
            <a:ext cx="4267200" cy="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9828" name="Line 20" title="connector line"/>
          <p:cNvSpPr>
            <a:spLocks noChangeShapeType="1"/>
          </p:cNvSpPr>
          <p:nvPr/>
        </p:nvSpPr>
        <p:spPr bwMode="auto">
          <a:xfrm flipH="1" flipV="1">
            <a:off x="2971800" y="1981200"/>
            <a:ext cx="3429000" cy="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026"/>
          <p:cNvSpPr>
            <a:spLocks noChangeArrowheads="1"/>
          </p:cNvSpPr>
          <p:nvPr/>
        </p:nvSpPr>
        <p:spPr bwMode="auto">
          <a:xfrm>
            <a:off x="0" y="990600"/>
            <a:ext cx="96774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sz="3200"/>
              <a:t/>
            </a:r>
            <a:br>
              <a:rPr lang="en-US" sz="3200"/>
            </a:br>
            <a:r>
              <a:rPr lang="en-US" sz="2800" b="1" i="1"/>
              <a:t>SO THE UPS DATA COLLECTION SYSTEM CAN CAPTURE ACCURATE AND TIMELY ACCOUNTING DATA, THE 3 REFERENCE FIELDS,</a:t>
            </a:r>
            <a:r>
              <a:rPr lang="en-US" sz="2800"/>
              <a:t/>
            </a:r>
            <a:br>
              <a:rPr lang="en-US" sz="2800"/>
            </a:br>
            <a:r>
              <a:rPr lang="en-US" sz="3200"/>
              <a:t/>
            </a:r>
            <a:br>
              <a:rPr lang="en-US" sz="3200"/>
            </a:br>
            <a:r>
              <a:rPr lang="en-US" sz="3200" b="1">
                <a:solidFill>
                  <a:srgbClr val="2C22B4"/>
                </a:solidFill>
              </a:rPr>
              <a:t>DEPARTMENT ACCOUNT:</a:t>
            </a:r>
            <a:br>
              <a:rPr lang="en-US" sz="3200" b="1">
                <a:solidFill>
                  <a:srgbClr val="2C22B4"/>
                </a:solidFill>
              </a:rPr>
            </a:br>
            <a:r>
              <a:rPr lang="en-US" sz="3200" b="1">
                <a:solidFill>
                  <a:srgbClr val="2C22B4"/>
                </a:solidFill>
              </a:rPr>
              <a:t>FUND NUMBER:</a:t>
            </a:r>
            <a:br>
              <a:rPr lang="en-US" sz="3200" b="1">
                <a:solidFill>
                  <a:srgbClr val="2C22B4"/>
                </a:solidFill>
              </a:rPr>
            </a:br>
            <a:r>
              <a:rPr lang="en-US" sz="3200" b="1">
                <a:solidFill>
                  <a:srgbClr val="2C22B4"/>
                </a:solidFill>
              </a:rPr>
              <a:t>PROJECT CODES:</a:t>
            </a:r>
            <a:r>
              <a:rPr lang="en-US" sz="3200">
                <a:solidFill>
                  <a:srgbClr val="2C22B4"/>
                </a:solidFill>
              </a:rPr>
              <a:t/>
            </a:r>
            <a:br>
              <a:rPr lang="en-US" sz="3200">
                <a:solidFill>
                  <a:srgbClr val="2C22B4"/>
                </a:solidFill>
              </a:rPr>
            </a:br>
            <a:r>
              <a:rPr lang="en-US" sz="3200">
                <a:solidFill>
                  <a:srgbClr val="2C22B4"/>
                </a:solidFill>
              </a:rPr>
              <a:t/>
            </a:r>
            <a:br>
              <a:rPr lang="en-US" sz="3200">
                <a:solidFill>
                  <a:srgbClr val="2C22B4"/>
                </a:solidFill>
              </a:rPr>
            </a:br>
            <a:r>
              <a:rPr lang="en-US" sz="2800" b="1" i="1"/>
              <a:t>MUST HAVE THE CORRECT AND COMPLETE ENTRY.  THESE DETERMINE WHO GETS CHARGED WHAT SHIPPING COSTS EACH MONTH.</a:t>
            </a:r>
          </a:p>
        </p:txBody>
      </p:sp>
      <p:sp>
        <p:nvSpPr>
          <p:cNvPr id="171011" name="Rectangle 1027"/>
          <p:cNvSpPr>
            <a:spLocks noGrp="1" noChangeArrowheads="1"/>
          </p:cNvSpPr>
          <p:nvPr>
            <p:ph type="title" idx="4294967295"/>
          </p:nvPr>
        </p:nvSpPr>
        <p:spPr>
          <a:xfrm>
            <a:off x="381000" y="152400"/>
            <a:ext cx="9196388" cy="731838"/>
          </a:xfrm>
        </p:spPr>
        <p:txBody>
          <a:bodyPr/>
          <a:lstStyle/>
          <a:p>
            <a:pPr algn="ctr"/>
            <a:r>
              <a:rPr lang="en-US" sz="4000" i="1" u="sng">
                <a:solidFill>
                  <a:srgbClr val="D80000"/>
                </a:solidFill>
              </a:rPr>
              <a:t>***VERY IMPORTANT***</a:t>
            </a:r>
            <a:r>
              <a:rPr lang="en-US" sz="4000" b="0"/>
              <a:t/>
            </a:r>
            <a:br>
              <a:rPr lang="en-US" sz="4000" b="0"/>
            </a:br>
            <a:endParaRPr lang="en-US"/>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228600" y="381000"/>
            <a:ext cx="9294813" cy="736600"/>
          </a:xfrm>
        </p:spPr>
        <p:txBody>
          <a:bodyPr/>
          <a:lstStyle/>
          <a:p>
            <a:r>
              <a:rPr lang="en-US" sz="3200">
                <a:solidFill>
                  <a:srgbClr val="2C22B4"/>
                </a:solidFill>
              </a:rPr>
              <a:t>Department Account:</a:t>
            </a:r>
            <a:br>
              <a:rPr lang="en-US" sz="3200">
                <a:solidFill>
                  <a:srgbClr val="2C22B4"/>
                </a:solidFill>
              </a:rPr>
            </a:br>
            <a:endParaRPr lang="en-US"/>
          </a:p>
        </p:txBody>
      </p:sp>
      <p:sp>
        <p:nvSpPr>
          <p:cNvPr id="172035" name="Text Box 3"/>
          <p:cNvSpPr txBox="1">
            <a:spLocks noChangeArrowheads="1"/>
          </p:cNvSpPr>
          <p:nvPr/>
        </p:nvSpPr>
        <p:spPr bwMode="auto">
          <a:xfrm>
            <a:off x="304800" y="1066800"/>
            <a:ext cx="5486400"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b="1"/>
              <a:t>THIS IS THE 6 DIGIT ACCOUNT NUMBER FOR THE DEPARTMENT DOING THE SHIPPING</a:t>
            </a:r>
          </a:p>
          <a:p>
            <a:pPr algn="l"/>
            <a:r>
              <a:rPr lang="en-US" b="1"/>
              <a:t>YOU CAN EITHER TYPE IN THE 6 DIGIT NUMBER OR YOU CAN CLICK ON “SELECT”</a:t>
            </a:r>
          </a:p>
          <a:p>
            <a:pPr algn="l"/>
            <a:r>
              <a:rPr lang="en-US" b="1"/>
              <a:t>WHEN YOU CLICK ON SELECT, YOU WILL SEE A WINDOW LIKE THE ONE AT THE TOP ON THE RIGHT.</a:t>
            </a:r>
          </a:p>
          <a:p>
            <a:pPr algn="l"/>
            <a:r>
              <a:rPr lang="en-US" b="1"/>
              <a:t>IF YOU DO NOT KNOW THE ACCOUNT NUMBER, YOU CAN PUT IN PART OF IT AND CLICK “SEARCH” TO FIND IT, LIKE THE EXAMPLE AT THE RIGHT.</a:t>
            </a:r>
          </a:p>
        </p:txBody>
      </p:sp>
      <p:graphicFrame>
        <p:nvGraphicFramePr>
          <p:cNvPr id="172036" name="Object 4" title="Reference Number Search"/>
          <p:cNvGraphicFramePr>
            <a:graphicFrameLocks noChangeAspect="1"/>
          </p:cNvGraphicFramePr>
          <p:nvPr>
            <p:extLst>
              <p:ext uri="{D42A27DB-BD31-4B8C-83A1-F6EECF244321}">
                <p14:modId xmlns:p14="http://schemas.microsoft.com/office/powerpoint/2010/main" val="3969155089"/>
              </p:ext>
            </p:extLst>
          </p:nvPr>
        </p:nvGraphicFramePr>
        <p:xfrm>
          <a:off x="5867400" y="228600"/>
          <a:ext cx="3429000" cy="1476375"/>
        </p:xfrm>
        <a:graphic>
          <a:graphicData uri="http://schemas.openxmlformats.org/presentationml/2006/ole">
            <mc:AlternateContent xmlns:mc="http://schemas.openxmlformats.org/markup-compatibility/2006">
              <mc:Choice xmlns:v="urn:schemas-microsoft-com:vml" Requires="v">
                <p:oleObj spid="_x0000_s172043" name="Bitmap Image" r:id="rId3" imgW="3428571" imgH="1476190" progId="Paint.Picture">
                  <p:embed/>
                </p:oleObj>
              </mc:Choice>
              <mc:Fallback>
                <p:oleObj name="Bitmap Image" r:id="rId3" imgW="3428571" imgH="147619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28600"/>
                        <a:ext cx="34290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7" name="Object 5" title="Reference Number Search"/>
          <p:cNvGraphicFramePr>
            <a:graphicFrameLocks noChangeAspect="1"/>
          </p:cNvGraphicFramePr>
          <p:nvPr>
            <p:extLst>
              <p:ext uri="{D42A27DB-BD31-4B8C-83A1-F6EECF244321}">
                <p14:modId xmlns:p14="http://schemas.microsoft.com/office/powerpoint/2010/main" val="296555160"/>
              </p:ext>
            </p:extLst>
          </p:nvPr>
        </p:nvGraphicFramePr>
        <p:xfrm>
          <a:off x="5867400" y="1752600"/>
          <a:ext cx="3457575" cy="3914775"/>
        </p:xfrm>
        <a:graphic>
          <a:graphicData uri="http://schemas.openxmlformats.org/presentationml/2006/ole">
            <mc:AlternateContent xmlns:mc="http://schemas.openxmlformats.org/markup-compatibility/2006">
              <mc:Choice xmlns:v="urn:schemas-microsoft-com:vml" Requires="v">
                <p:oleObj spid="_x0000_s172044" name="Bitmap Image" r:id="rId5" imgW="3457143" imgH="3914286" progId="Paint.Picture">
                  <p:embed/>
                </p:oleObj>
              </mc:Choice>
              <mc:Fallback>
                <p:oleObj name="Bitmap Image" r:id="rId5" imgW="3457143" imgH="3914286"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752600"/>
                        <a:ext cx="3457575"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2038" name="Text Box 6"/>
          <p:cNvSpPr txBox="1">
            <a:spLocks noChangeArrowheads="1"/>
          </p:cNvSpPr>
          <p:nvPr/>
        </p:nvSpPr>
        <p:spPr bwMode="auto">
          <a:xfrm>
            <a:off x="228600" y="5791200"/>
            <a:ext cx="94027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b="1">
                <a:solidFill>
                  <a:srgbClr val="FE0000"/>
                </a:solidFill>
              </a:rPr>
              <a:t>IF YOU HAVE ABSOLUTELY NO IDEA WHAT THE NUMBER COULD BE, YOU CAN TYPE IN A “%” IN THE BLANK AND CLICK SEARCH.  THIS WILL BRING UP THE WHOLE LIST THAT YOU CAN PICK FROM.</a:t>
            </a:r>
            <a:endParaRPr lang="en-US"/>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idx="4294967295"/>
          </p:nvPr>
        </p:nvSpPr>
        <p:spPr>
          <a:xfrm>
            <a:off x="381000" y="457200"/>
            <a:ext cx="3657600" cy="731838"/>
          </a:xfrm>
        </p:spPr>
        <p:txBody>
          <a:bodyPr/>
          <a:lstStyle/>
          <a:p>
            <a:r>
              <a:rPr lang="en-US" sz="3200">
                <a:solidFill>
                  <a:srgbClr val="2C22B4"/>
                </a:solidFill>
              </a:rPr>
              <a:t>Fund Number:</a:t>
            </a:r>
            <a:endParaRPr lang="en-US"/>
          </a:p>
        </p:txBody>
      </p:sp>
      <p:sp>
        <p:nvSpPr>
          <p:cNvPr id="173059" name="Rectangle 3"/>
          <p:cNvSpPr>
            <a:spLocks noChangeArrowheads="1"/>
          </p:cNvSpPr>
          <p:nvPr/>
        </p:nvSpPr>
        <p:spPr bwMode="auto">
          <a:xfrm>
            <a:off x="457200" y="1143000"/>
            <a:ext cx="57150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b="1"/>
              <a:t>THIS IS THE 5 DIGIT ACCOUNT NUMBER FOR THE FUND BEING USED FOR SHIPPING</a:t>
            </a:r>
          </a:p>
          <a:p>
            <a:pPr algn="l"/>
            <a:r>
              <a:rPr lang="en-US" b="1"/>
              <a:t>YOU CAN EITHER TYPE IN THE 5 DIGIT NUMBER OR YOU CAN CLICK ON “SELECT”</a:t>
            </a:r>
          </a:p>
          <a:p>
            <a:pPr algn="l"/>
            <a:r>
              <a:rPr lang="en-US" b="1"/>
              <a:t>WHEN YOU CLICK ON SELECT, YOU WILL SEE A WINDOW LIKE THE ONE AT THE TOP ON THE RIGHT.</a:t>
            </a:r>
          </a:p>
          <a:p>
            <a:pPr algn="l"/>
            <a:r>
              <a:rPr lang="en-US" b="1"/>
              <a:t>IF YOU DO NOT KNOW THE ACCOUNT NUMBER, YOU CAN PUT IN PART OF IT AND CLICK “SEARCH” TO FIND IT, LIKE THE EXAMPLE AT THE RIGHT.</a:t>
            </a:r>
          </a:p>
          <a:p>
            <a:pPr algn="l"/>
            <a:r>
              <a:rPr lang="en-US" b="1">
                <a:solidFill>
                  <a:srgbClr val="FE0000"/>
                </a:solidFill>
              </a:rPr>
              <a:t>IF YOU HAVE ABSOLUTELY NO IDEA WHAT THE NUMBER COULD BE, YOU CAN TYPE IN A “%” IN THE BLANK AND CLICK SEARCH.  THIS WILL BRING UP THE WHOLE LIST THAT YOU CAN PICK FROM.</a:t>
            </a:r>
          </a:p>
        </p:txBody>
      </p:sp>
      <p:graphicFrame>
        <p:nvGraphicFramePr>
          <p:cNvPr id="173060" name="Object 4" title="Reference Number Search"/>
          <p:cNvGraphicFramePr>
            <a:graphicFrameLocks noChangeAspect="1"/>
          </p:cNvGraphicFramePr>
          <p:nvPr>
            <p:extLst>
              <p:ext uri="{D42A27DB-BD31-4B8C-83A1-F6EECF244321}">
                <p14:modId xmlns:p14="http://schemas.microsoft.com/office/powerpoint/2010/main" val="3383391362"/>
              </p:ext>
            </p:extLst>
          </p:nvPr>
        </p:nvGraphicFramePr>
        <p:xfrm>
          <a:off x="6172200" y="381000"/>
          <a:ext cx="3429000" cy="1476375"/>
        </p:xfrm>
        <a:graphic>
          <a:graphicData uri="http://schemas.openxmlformats.org/presentationml/2006/ole">
            <mc:AlternateContent xmlns:mc="http://schemas.openxmlformats.org/markup-compatibility/2006">
              <mc:Choice xmlns:v="urn:schemas-microsoft-com:vml" Requires="v">
                <p:oleObj spid="_x0000_s173065" name="Bitmap Image" r:id="rId3" imgW="3428571" imgH="1476190" progId="Paint.Picture">
                  <p:embed/>
                </p:oleObj>
              </mc:Choice>
              <mc:Fallback>
                <p:oleObj name="Bitmap Image" r:id="rId3" imgW="3428571" imgH="147619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81000"/>
                        <a:ext cx="34290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3062" name="Picture 6" title="Completed Reference Number Search B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133600"/>
            <a:ext cx="3429000"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UPS_PowerPoint_Start">
  <a:themeElements>
    <a:clrScheme name="UPS_PowerPoint_Start 1">
      <a:dk1>
        <a:srgbClr val="330000"/>
      </a:dk1>
      <a:lt1>
        <a:srgbClr val="FFFFFF"/>
      </a:lt1>
      <a:dk2>
        <a:srgbClr val="364505"/>
      </a:dk2>
      <a:lt2>
        <a:srgbClr val="003436"/>
      </a:lt2>
      <a:accent1>
        <a:srgbClr val="850600"/>
      </a:accent1>
      <a:accent2>
        <a:srgbClr val="F02800"/>
      </a:accent2>
      <a:accent3>
        <a:srgbClr val="FFFFFF"/>
      </a:accent3>
      <a:accent4>
        <a:srgbClr val="2A0000"/>
      </a:accent4>
      <a:accent5>
        <a:srgbClr val="C2AAAA"/>
      </a:accent5>
      <a:accent6>
        <a:srgbClr val="D92300"/>
      </a:accent6>
      <a:hlink>
        <a:srgbClr val="FF7800"/>
      </a:hlink>
      <a:folHlink>
        <a:srgbClr val="C98400"/>
      </a:folHlink>
    </a:clrScheme>
    <a:fontScheme name="UPS_PowerPoint_Sta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19050" cap="flat" cmpd="sng" algn="ctr">
              <a:solidFill>
                <a:schemeClr val="accent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19050" cap="flat" cmpd="sng" algn="ctr">
              <a:solidFill>
                <a:schemeClr val="accent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UPS_PowerPoint_Start 1">
        <a:dk1>
          <a:srgbClr val="330000"/>
        </a:dk1>
        <a:lt1>
          <a:srgbClr val="FFFFFF"/>
        </a:lt1>
        <a:dk2>
          <a:srgbClr val="364505"/>
        </a:dk2>
        <a:lt2>
          <a:srgbClr val="003436"/>
        </a:lt2>
        <a:accent1>
          <a:srgbClr val="850600"/>
        </a:accent1>
        <a:accent2>
          <a:srgbClr val="F02800"/>
        </a:accent2>
        <a:accent3>
          <a:srgbClr val="FFFFFF"/>
        </a:accent3>
        <a:accent4>
          <a:srgbClr val="2A0000"/>
        </a:accent4>
        <a:accent5>
          <a:srgbClr val="C2AAAA"/>
        </a:accent5>
        <a:accent6>
          <a:srgbClr val="D92300"/>
        </a:accent6>
        <a:hlink>
          <a:srgbClr val="FF7800"/>
        </a:hlink>
        <a:folHlink>
          <a:srgbClr val="C98400"/>
        </a:folHlink>
      </a:clrScheme>
      <a:clrMap bg1="lt1" tx1="dk1" bg2="lt2" tx2="dk2" accent1="accent1" accent2="accent2" accent3="accent3" accent4="accent4" accent5="accent5" accent6="accent6" hlink="hlink" folHlink="folHlink"/>
    </a:extraClrScheme>
    <a:extraClrScheme>
      <a:clrScheme name="UPS_PowerPoint_Start 2">
        <a:dk1>
          <a:srgbClr val="003436"/>
        </a:dk1>
        <a:lt1>
          <a:srgbClr val="FFFFFF"/>
        </a:lt1>
        <a:dk2>
          <a:srgbClr val="330000"/>
        </a:dk2>
        <a:lt2>
          <a:srgbClr val="364505"/>
        </a:lt2>
        <a:accent1>
          <a:srgbClr val="850600"/>
        </a:accent1>
        <a:accent2>
          <a:srgbClr val="F02800"/>
        </a:accent2>
        <a:accent3>
          <a:srgbClr val="ADAAAA"/>
        </a:accent3>
        <a:accent4>
          <a:srgbClr val="DADADA"/>
        </a:accent4>
        <a:accent5>
          <a:srgbClr val="C2AAAA"/>
        </a:accent5>
        <a:accent6>
          <a:srgbClr val="D92300"/>
        </a:accent6>
        <a:hlink>
          <a:srgbClr val="FF7800"/>
        </a:hlink>
        <a:folHlink>
          <a:srgbClr val="C984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C:\WINDOWS\Desktop\New Folder\UPS_PowerPoint_Start.pot</Template>
  <TotalTime>10033</TotalTime>
  <Words>629</Words>
  <Application>Microsoft Office PowerPoint</Application>
  <PresentationFormat>Custom</PresentationFormat>
  <Paragraphs>88</Paragraphs>
  <Slides>17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Times New Roman</vt:lpstr>
      <vt:lpstr>Arial</vt:lpstr>
      <vt:lpstr>ZapfDingbats</vt:lpstr>
      <vt:lpstr>Wingdings</vt:lpstr>
      <vt:lpstr>Tahoma</vt:lpstr>
      <vt:lpstr>UPS_PowerPoint_Start</vt:lpstr>
      <vt:lpstr>Bitmap Image</vt:lpstr>
      <vt:lpstr>How to Use  UPS CampusShipTM</vt:lpstr>
      <vt:lpstr>Getting Started</vt:lpstr>
      <vt:lpstr>LOGON SCREEN – NOTE CUSTOMIZED LOGON FIELDS.</vt:lpstr>
      <vt:lpstr>Shipping Screen</vt:lpstr>
      <vt:lpstr>Enter New Address</vt:lpstr>
      <vt:lpstr>Shipment Information</vt:lpstr>
      <vt:lpstr>***VERY IMPORTANT*** </vt:lpstr>
      <vt:lpstr>Department Account: </vt:lpstr>
      <vt:lpstr>Fund Number:</vt:lpstr>
      <vt:lpstr>Project Codes: </vt:lpstr>
      <vt:lpstr>Additional Shipping Options</vt:lpstr>
      <vt:lpstr>Additional Shipping Options (cont’d)</vt:lpstr>
      <vt:lpstr>Review Shipment</vt:lpstr>
      <vt:lpstr>Complete Shipment</vt:lpstr>
      <vt:lpstr>Sample Domestic  Shipping Label</vt:lpstr>
      <vt:lpstr>Sample Shipment Label</vt:lpstr>
      <vt:lpstr>For more information . . .</vt:lpstr>
    </vt:vector>
  </TitlesOfParts>
  <Company>realm communication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Inside Sales Training</dc:title>
  <dc:creator>kendall black</dc:creator>
  <cp:lastModifiedBy>atessin</cp:lastModifiedBy>
  <cp:revision>299</cp:revision>
  <cp:lastPrinted>2003-08-27T16:40:28Z</cp:lastPrinted>
  <dcterms:created xsi:type="dcterms:W3CDTF">2003-07-11T20:03:31Z</dcterms:created>
  <dcterms:modified xsi:type="dcterms:W3CDTF">2011-01-05T19:39:36Z</dcterms:modified>
</cp:coreProperties>
</file>