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61" r:id="rId2"/>
    <p:sldId id="339" r:id="rId3"/>
    <p:sldId id="351" r:id="rId4"/>
    <p:sldId id="340" r:id="rId5"/>
    <p:sldId id="352" r:id="rId6"/>
    <p:sldId id="345" r:id="rId7"/>
    <p:sldId id="353" r:id="rId8"/>
    <p:sldId id="341" r:id="rId9"/>
    <p:sldId id="360" r:id="rId10"/>
    <p:sldId id="354" r:id="rId11"/>
    <p:sldId id="355" r:id="rId12"/>
    <p:sldId id="356" r:id="rId13"/>
    <p:sldId id="357" r:id="rId14"/>
    <p:sldId id="358" r:id="rId15"/>
    <p:sldId id="359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l Poly Credit Card Program" id="{A1D819B0-F407-4675-B7B5-EF73A6A7A867}">
          <p14:sldIdLst>
            <p14:sldId id="261"/>
            <p14:sldId id="339"/>
            <p14:sldId id="351"/>
            <p14:sldId id="340"/>
            <p14:sldId id="352"/>
            <p14:sldId id="345"/>
            <p14:sldId id="353"/>
            <p14:sldId id="341"/>
            <p14:sldId id="360"/>
            <p14:sldId id="354"/>
            <p14:sldId id="355"/>
            <p14:sldId id="356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dette Monterrosa" initials="BM" lastIdx="1" clrIdx="1">
    <p:extLst>
      <p:ext uri="{19B8F6BF-5375-455C-9EA6-DF929625EA0E}">
        <p15:presenceInfo xmlns:p15="http://schemas.microsoft.com/office/powerpoint/2012/main" userId="S-1-5-21-361173292-92456484-2263411043-11800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0F7"/>
    <a:srgbClr val="C2D1F4"/>
    <a:srgbClr val="ADC9D7"/>
    <a:srgbClr val="000000"/>
    <a:srgbClr val="8BB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0760" autoAdjust="0"/>
  </p:normalViewPr>
  <p:slideViewPr>
    <p:cSldViewPr snapToGrid="0" snapToObjects="1">
      <p:cViewPr varScale="1">
        <p:scale>
          <a:sx n="106" d="100"/>
          <a:sy n="106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25E20-27D8-184F-8AD8-4483E64BE7F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2E2E7-ABF9-2F4D-AE95-832089EBB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5C66-74AB-854B-8AF3-3DE3D432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16938" r="13015"/>
          <a:stretch/>
        </p:blipFill>
        <p:spPr>
          <a:xfrm>
            <a:off x="5789571" y="139148"/>
            <a:ext cx="3352103" cy="394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13" y="456399"/>
            <a:ext cx="4362450" cy="1963737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14" y="2904119"/>
            <a:ext cx="4362450" cy="259868"/>
          </a:xfrm>
        </p:spPr>
        <p:txBody>
          <a:bodyPr anchor="ctr"/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14558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87F09-6BA9-B341-B448-935BCDE3C36A}"/>
              </a:ext>
            </a:extLst>
          </p:cNvPr>
          <p:cNvSpPr/>
          <p:nvPr userDrawn="1"/>
        </p:nvSpPr>
        <p:spPr>
          <a:xfrm>
            <a:off x="453803" y="1044020"/>
            <a:ext cx="4110446" cy="230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80" y="1095101"/>
            <a:ext cx="3648892" cy="1937251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EB5F1-41D5-4C44-BE0D-D66A379E78F6}"/>
              </a:ext>
            </a:extLst>
          </p:cNvPr>
          <p:cNvSpPr/>
          <p:nvPr userDrawn="1"/>
        </p:nvSpPr>
        <p:spPr>
          <a:xfrm>
            <a:off x="684580" y="3157393"/>
            <a:ext cx="3648892" cy="383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95" y="3223360"/>
            <a:ext cx="3459212" cy="245773"/>
          </a:xfrm>
        </p:spPr>
        <p:txBody>
          <a:bodyPr anchor="ctr">
            <a:norm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7008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90FA72-606D-D64D-BB6E-BF3DF61F8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5480022" y="506252"/>
            <a:ext cx="3661652" cy="3886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70095-E196-7646-9F04-CD4BE1D32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l="44310" t="67464" r="48405" b="25155"/>
          <a:stretch/>
        </p:blipFill>
        <p:spPr>
          <a:xfrm>
            <a:off x="0" y="0"/>
            <a:ext cx="2800528" cy="1855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0" y="4392656"/>
            <a:ext cx="9144000" cy="784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05453-34F2-9946-BBC8-8554FABAC4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741" y="4556253"/>
            <a:ext cx="1801299" cy="457524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F383971-5B93-4F4F-BE50-345940E0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579" y="3297967"/>
            <a:ext cx="3459212" cy="256747"/>
          </a:xfrm>
        </p:spPr>
        <p:txBody>
          <a:bodyPr anchor="ctr">
            <a:no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Subhead / 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3A8898-4FB1-0249-8F8A-1D26E96A83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79" y="839564"/>
            <a:ext cx="4506187" cy="2324422"/>
          </a:xfrm>
        </p:spPr>
        <p:txBody>
          <a:bodyPr>
            <a:noAutofit/>
          </a:bodyPr>
          <a:lstStyle>
            <a:lvl1pPr marL="0" indent="0">
              <a:lnSpc>
                <a:spcPts val="8700"/>
              </a:lnSpc>
              <a:spcBef>
                <a:spcPts val="0"/>
              </a:spcBef>
              <a:buNone/>
              <a:defRPr sz="8500" b="0" i="0">
                <a:latin typeface="Abolition" pitchFamily="2" charset="0"/>
              </a:defRPr>
            </a:lvl1pPr>
          </a:lstStyle>
          <a:p>
            <a:pPr>
              <a:lnSpc>
                <a:spcPts val="8800"/>
              </a:lnSpc>
            </a:pPr>
            <a:r>
              <a:rPr lang="en-US" sz="8500" dirty="0"/>
              <a:t>Title to </a:t>
            </a:r>
            <a:br>
              <a:rPr lang="en-US" sz="8500" dirty="0"/>
            </a:br>
            <a:r>
              <a:rPr lang="en-US" sz="8500" dirty="0"/>
              <a:t>Go Here</a:t>
            </a:r>
          </a:p>
        </p:txBody>
      </p:sp>
    </p:spTree>
    <p:extLst>
      <p:ext uri="{BB962C8B-B14F-4D97-AF65-F5344CB8AC3E}">
        <p14:creationId xmlns:p14="http://schemas.microsoft.com/office/powerpoint/2010/main" val="333387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4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322" y="1435188"/>
            <a:ext cx="5856515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A3C1A0B-A322-BC41-A124-483B9141A4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5322" y="1817297"/>
            <a:ext cx="5856515" cy="2543001"/>
          </a:xfrm>
        </p:spPr>
        <p:txBody>
          <a:bodyPr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183F1-D288-C341-A6EC-541166B32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1225-5AD3-8F4B-BA89-4D8A3130FF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0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4445"/>
            <a:ext cx="7886700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9DA-7078-8248-93A9-40A85B001A1C}"/>
              </a:ext>
            </a:extLst>
          </p:cNvPr>
          <p:cNvCxnSpPr/>
          <p:nvPr userDrawn="1"/>
        </p:nvCxnSpPr>
        <p:spPr>
          <a:xfrm>
            <a:off x="302559" y="4715533"/>
            <a:ext cx="853888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0DC3D-BF7F-1F46-88ED-5ED2C1D507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976" y="4687685"/>
            <a:ext cx="1342074" cy="4927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FAD1C2-7B31-4845-82E3-2D766FA7E142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3EB39-BDD5-3540-B088-F494392B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18900" y="476333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 spc="100" baseline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E155-D1A5-5C42-B024-39462222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399" y="4763334"/>
            <a:ext cx="4086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2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7" r:id="rId3"/>
    <p:sldLayoutId id="2147483661" r:id="rId4"/>
    <p:sldLayoutId id="2147483663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kern="1200" spc="300" baseline="0">
          <a:solidFill>
            <a:schemeClr val="tx1"/>
          </a:solidFill>
          <a:latin typeface="Abolition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None/>
        <a:defRPr sz="1400" b="0" i="0" kern="800" cap="none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10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000" b="0" i="0" kern="1200" spc="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00838-895F-ED4C-8A59-4E20F9411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863" y="1095101"/>
            <a:ext cx="4118137" cy="193725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sz="6000" b="1" dirty="0"/>
              <a:t>Cal Poly </a:t>
            </a:r>
          </a:p>
          <a:p>
            <a:pPr>
              <a:lnSpc>
                <a:spcPts val="4000"/>
              </a:lnSpc>
            </a:pPr>
            <a:r>
              <a:rPr lang="en-US" sz="3200" dirty="0"/>
              <a:t>Risk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B9B6C-C85F-D74F-8F9D-203FBF84F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ts val="1300"/>
              </a:lnSpc>
            </a:pPr>
            <a:r>
              <a:rPr lang="en-US" sz="4000" dirty="0"/>
              <a:t>Risk Management    Mike Morgan, Risk Manager</a:t>
            </a:r>
          </a:p>
          <a:p>
            <a:pPr>
              <a:lnSpc>
                <a:spcPts val="1300"/>
              </a:lnSpc>
            </a:pPr>
            <a:r>
              <a:rPr lang="en-US" sz="4000" dirty="0"/>
              <a:t>                                Emily Rutherford, Risk Analyst</a:t>
            </a:r>
          </a:p>
        </p:txBody>
      </p:sp>
    </p:spTree>
    <p:extLst>
      <p:ext uri="{BB962C8B-B14F-4D97-AF65-F5344CB8AC3E}">
        <p14:creationId xmlns:p14="http://schemas.microsoft.com/office/powerpoint/2010/main" val="42906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the hold up with my application?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Application processing takes an average of 14 business days.</a:t>
            </a:r>
          </a:p>
          <a:p>
            <a:r>
              <a:rPr lang="en-US" dirty="0"/>
              <a:t>Deficiencies not fixed, application processing on hold for 10 days</a:t>
            </a:r>
          </a:p>
          <a:p>
            <a:r>
              <a:rPr lang="en-US" dirty="0"/>
              <a:t>Common deficiencies include: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Training certificate(s) not attached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Copy of front of driver’s license missing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Volunteer form not signed by supervisor or missing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Out-of-state driving record not attached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Safety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the Release of Liability Agreement?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Used to: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Inform participant of potential risks associated with activity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Allow individual to voluntarily choose to incur risk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Agreement to indemnify, safe and hold harmless university</a:t>
            </a:r>
          </a:p>
          <a:p>
            <a:r>
              <a:rPr lang="en-US" dirty="0"/>
              <a:t>Matrix and FAQ available on website</a:t>
            </a:r>
          </a:p>
          <a:p>
            <a:r>
              <a:rPr lang="en-US" dirty="0"/>
              <a:t>General Counsel updates and distributes form to all 23C</a:t>
            </a:r>
          </a:p>
          <a:p>
            <a:r>
              <a:rPr lang="en-US" dirty="0"/>
              <a:t>Photo release is administered by UCM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Agreements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05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do we need to know about Field Trips?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Field trips are opportunities for students to engage in learning beyond the classroom.</a:t>
            </a:r>
          </a:p>
          <a:p>
            <a:r>
              <a:rPr lang="en-US" dirty="0"/>
              <a:t>Course related and faculty/staff member led for educational purposes only.</a:t>
            </a:r>
          </a:p>
          <a:p>
            <a:r>
              <a:rPr lang="en-US" dirty="0"/>
              <a:t>Field trips expose participants to risks not present in classrooms.</a:t>
            </a:r>
          </a:p>
          <a:p>
            <a:r>
              <a:rPr lang="en-US" dirty="0"/>
              <a:t>Risk exposure reduced by planning and organizing using the Field Trip guidelines and forms.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Trips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86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When should I report a non-vehicle incident/accident?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Form STD 268 used to gather information on the incident, file within 48 hours of incident.</a:t>
            </a:r>
          </a:p>
          <a:p>
            <a:r>
              <a:rPr lang="en-US" dirty="0"/>
              <a:t>Used for property damage and injury/accidents.</a:t>
            </a:r>
          </a:p>
          <a:p>
            <a:r>
              <a:rPr lang="en-US" dirty="0"/>
              <a:t>Notify police for any emergencies and injuries.</a:t>
            </a:r>
          </a:p>
          <a:p>
            <a:r>
              <a:rPr lang="en-US" dirty="0"/>
              <a:t>Notify EH&amp;S of employee injuries.</a:t>
            </a:r>
          </a:p>
          <a:p>
            <a:r>
              <a:rPr lang="en-US" dirty="0"/>
              <a:t>Witness and description of circumstances are critical to the form.</a:t>
            </a:r>
          </a:p>
          <a:p>
            <a:r>
              <a:rPr lang="en-US" dirty="0"/>
              <a:t>Used for potential claims investigations for the university.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Non-Vehicle Incident/Accident Reports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3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do I need to fill out an ASR?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Used to ensure that events on campus follow the standards for the use, service, and consumption of alcoholic beverages.</a:t>
            </a:r>
          </a:p>
          <a:p>
            <a:r>
              <a:rPr lang="en-US" dirty="0"/>
              <a:t>Exception for off campus venues with alcohol license and liquor liability insurance already in place.</a:t>
            </a:r>
          </a:p>
          <a:p>
            <a:r>
              <a:rPr lang="en-US" dirty="0"/>
              <a:t>CPC can provide ABC license in specific areas on campus, Special Event insurance can provide liquor liability for most events.</a:t>
            </a:r>
          </a:p>
          <a:p>
            <a:r>
              <a:rPr lang="en-US" dirty="0"/>
              <a:t>E-form that is reviewed by Campus Catering, UPD, RM, and AFD.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 Service Requests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3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 I fly a drone at Cal Poly?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Yes, if you have submitted an application to operate a drone on campus and it is approved by the UAS committee.</a:t>
            </a:r>
          </a:p>
          <a:p>
            <a:r>
              <a:rPr lang="en-US" dirty="0"/>
              <a:t>Operation of UAS is regulated by the FAA and relevant state law, which CP must comply with.</a:t>
            </a:r>
          </a:p>
          <a:p>
            <a:r>
              <a:rPr lang="en-US" dirty="0"/>
              <a:t>Risks in the operation of drones require committee review, including Flight Readiness Review presented by pilot.</a:t>
            </a:r>
          </a:p>
          <a:p>
            <a:r>
              <a:rPr lang="en-US" dirty="0"/>
              <a:t>Drone purchases also requires committee approval and are required to register the equipment with the FAA.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UAS Flights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5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85BA8-5422-4927-A737-30914169F8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Risk Management focuses 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46905-5E0C-4558-BD6D-B39975ED2F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Risks to operations and ownership of property</a:t>
            </a:r>
          </a:p>
          <a:p>
            <a:r>
              <a:rPr lang="en-US" dirty="0"/>
              <a:t>Injury to persons</a:t>
            </a:r>
          </a:p>
          <a:p>
            <a:r>
              <a:rPr lang="en-US" dirty="0"/>
              <a:t>Damage or loss of property</a:t>
            </a:r>
          </a:p>
          <a:p>
            <a:r>
              <a:rPr lang="en-US" dirty="0"/>
              <a:t>Impact to university programs</a:t>
            </a:r>
          </a:p>
          <a:p>
            <a:r>
              <a:rPr lang="en-US" dirty="0"/>
              <a:t>Liability</a:t>
            </a:r>
          </a:p>
          <a:p>
            <a:r>
              <a:rPr lang="en-US" dirty="0"/>
              <a:t>Loss of financial resources</a:t>
            </a:r>
          </a:p>
          <a:p>
            <a:r>
              <a:rPr lang="en-US" dirty="0"/>
              <a:t>University reputation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196349-1DAF-42BF-88DB-61A660C3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2215-1838-409C-ADA5-19DE1B08D6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5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DB50C-B9F4-44C6-B377-A290CDC7D1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5322" y="1435189"/>
            <a:ext cx="5856515" cy="2925110"/>
          </a:xfrm>
        </p:spPr>
        <p:txBody>
          <a:bodyPr/>
          <a:lstStyle/>
          <a:p>
            <a:r>
              <a:rPr lang="en-US" dirty="0"/>
              <a:t>Risk Assessments</a:t>
            </a:r>
          </a:p>
          <a:p>
            <a:r>
              <a:rPr lang="en-US" dirty="0"/>
              <a:t>Insurance (excluding HR benefits)</a:t>
            </a:r>
          </a:p>
          <a:p>
            <a:r>
              <a:rPr lang="en-US" dirty="0"/>
              <a:t>Driver Safety</a:t>
            </a:r>
          </a:p>
          <a:p>
            <a:r>
              <a:rPr lang="en-US" dirty="0"/>
              <a:t>Release Agreements</a:t>
            </a:r>
          </a:p>
          <a:p>
            <a:r>
              <a:rPr lang="en-US" dirty="0"/>
              <a:t>Field Trips</a:t>
            </a:r>
          </a:p>
          <a:p>
            <a:r>
              <a:rPr lang="en-US" dirty="0"/>
              <a:t>Incident and Accident reporting for liability purposes</a:t>
            </a:r>
          </a:p>
          <a:p>
            <a:r>
              <a:rPr lang="en-US" dirty="0"/>
              <a:t>Alcohol Service Requests</a:t>
            </a:r>
          </a:p>
          <a:p>
            <a:r>
              <a:rPr lang="en-US" dirty="0"/>
              <a:t>Unmanned Aircraft (UAS/drone) committee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D364D3-8F8B-44E5-95AC-B0893D57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544435"/>
            <a:ext cx="8314391" cy="469175"/>
          </a:xfrm>
        </p:spPr>
        <p:txBody>
          <a:bodyPr/>
          <a:lstStyle/>
          <a:p>
            <a:r>
              <a:rPr lang="en-US" dirty="0"/>
              <a:t>What does Risk Management do?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13143-4DA5-4326-BADC-E7B420C3551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2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8B4EF9-35EC-46E8-8DD6-6E96792F7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a Risk Assessment?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2BC30-164A-4501-B6FC-3FAA0F62D4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process to identify threats or hazards that could impact an organization’s business or ability to achieve its goals and objectives.  </a:t>
            </a:r>
          </a:p>
          <a:p>
            <a:r>
              <a:rPr lang="en-US" dirty="0"/>
              <a:t>A key component of the Risk Management Process: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Facilitates the evaluation of probability and severity of such risks,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Provides measures, processes and controls to reduce the impact of these risks to business operations.</a:t>
            </a:r>
          </a:p>
          <a:p>
            <a:r>
              <a:rPr lang="en-US" dirty="0"/>
              <a:t>Common approaches include: interviews, surveys, risk workshops and brainstorming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CDE927-305E-497C-B0A2-3CA9DD51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7909-15FC-4A13-AF63-0DCAEA509B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3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47442-04B7-E743-FE52-ED864F15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 Tool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443CA-813B-0732-A0A3-B812EDF7D3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4EE1C-34BF-D2E1-4202-34889E00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92"/>
            <a:ext cx="9144000" cy="33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D0102-3278-41AB-B7EB-FF0999BF0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insurance does the university have?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BBBDC-2908-4FDD-A87B-31F05AA440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Insurance is a financial risk management tool that helps protect against unexpected financial losses.</a:t>
            </a:r>
          </a:p>
          <a:p>
            <a:r>
              <a:rPr lang="en-US" dirty="0"/>
              <a:t>CSU Risk Management Authority (CSURMA), the risk mitigation pool which allows the university to finance risk across the system.</a:t>
            </a:r>
          </a:p>
          <a:p>
            <a:r>
              <a:rPr lang="en-US" dirty="0"/>
              <a:t>CSURMA programs include: ​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​Pooled Liability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Property Program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Athletic Injury Medical Expense (AIME)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Pooled Workers' Compensation (EH&amp;S)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IDL/NDI/UI (HR)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Auxiliary Organizations Risk Management Alliance (AORMA​)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750F0A-22C4-4768-90C3-D04AA393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D963-A285-40AB-BA35-71164BF6CF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D0102-3278-41AB-B7EB-FF0999BF0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are the most common insurance programs?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BBBDC-2908-4FDD-A87B-31F05AA440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Self-Insured letter or Certificate of Insurance</a:t>
            </a:r>
          </a:p>
          <a:p>
            <a:r>
              <a:rPr lang="en-US" dirty="0"/>
              <a:t>Campus Liability</a:t>
            </a:r>
          </a:p>
          <a:p>
            <a:r>
              <a:rPr lang="en-US" dirty="0"/>
              <a:t>Property Insurance</a:t>
            </a:r>
          </a:p>
          <a:p>
            <a:r>
              <a:rPr lang="en-US" dirty="0"/>
              <a:t>Special Event Insurance</a:t>
            </a:r>
          </a:p>
          <a:p>
            <a:r>
              <a:rPr lang="en-US" dirty="0"/>
              <a:t>Foreign Travel Insurance</a:t>
            </a:r>
          </a:p>
          <a:p>
            <a:r>
              <a:rPr lang="en-US" dirty="0"/>
              <a:t>Auto Physical Damage &amp; Auto Liability</a:t>
            </a:r>
          </a:p>
          <a:p>
            <a:r>
              <a:rPr lang="en-US" dirty="0"/>
              <a:t>Inland Marine Insurance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750F0A-22C4-4768-90C3-D04AA393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D963-A285-40AB-BA35-71164BF6CF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5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the Driver Safety Program?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Driver Safety Program establishes rules and regulations on driving privileges for anyone who drives on university business.</a:t>
            </a:r>
          </a:p>
          <a:p>
            <a:r>
              <a:rPr lang="en-US" dirty="0"/>
              <a:t>Only university employees, enrolled student employees and official volunteers over the age of 18 (21 for rentals) meeting minimum criteria may be approved. </a:t>
            </a:r>
          </a:p>
          <a:p>
            <a:r>
              <a:rPr lang="en-US" dirty="0"/>
              <a:t>State Faculty/Staff authorized for 3 years, student employees 1 year, volunteers shorter of 1 year or volunteer appointment </a:t>
            </a:r>
            <a:r>
              <a:rPr lang="en-US" dirty="0" err="1"/>
              <a:t>dates.All</a:t>
            </a:r>
            <a:r>
              <a:rPr lang="en-US" dirty="0"/>
              <a:t> drivers and driver’s supervisor must complete the application process.</a:t>
            </a:r>
          </a:p>
          <a:p>
            <a:r>
              <a:rPr lang="en-US" dirty="0"/>
              <a:t>Approved Driver list available on website, updated daily.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Safety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1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5CB59-36C5-4818-BE8D-577E60EA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do I do when there is a vehicle accident?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D749-DA94-4CB2-A745-06816759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5322" y="1817297"/>
            <a:ext cx="6411193" cy="2543001"/>
          </a:xfrm>
        </p:spPr>
        <p:txBody>
          <a:bodyPr/>
          <a:lstStyle/>
          <a:p>
            <a:r>
              <a:rPr lang="en-US" dirty="0"/>
              <a:t>When to report a vehicle accident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Any university vehicle damaged while driven or parked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Any non-university vehicle damaged while operated on university business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Any vehicle accident where the vehicle is operated by state staff/official volunteers</a:t>
            </a:r>
          </a:p>
          <a:p>
            <a:r>
              <a:rPr lang="en-US" dirty="0"/>
              <a:t>Required forms to submit to Risk Management within 48 hours of accident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STD 269 Vehicle Accident Data Form (portion given to other party for claims)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STD 270 Report of Vehicle Accident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STD 274 Supervisor’s Report of State Vehicle Accident</a:t>
            </a:r>
          </a:p>
          <a:p>
            <a:r>
              <a:rPr lang="en-US" dirty="0"/>
              <a:t>Injury accidents, report immediately to Police and EH&amp;S (worker’s comp)</a:t>
            </a:r>
          </a:p>
          <a:p>
            <a:r>
              <a:rPr lang="en-US" dirty="0"/>
              <a:t>Contact Fleet Services for repairs, Risk Management for APD info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F7F75-5030-434A-B627-D05BEBB4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Accident Reporting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1081-8078-4B90-A219-066030773D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/   </a:t>
            </a:r>
            <a:fld id="{6C7E6F33-74EE-5541-8108-8353B402F8C1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11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54734"/>
      </a:dk1>
      <a:lt1>
        <a:srgbClr val="FFFFFF"/>
      </a:lt1>
      <a:dk2>
        <a:srgbClr val="545859"/>
      </a:dk2>
      <a:lt2>
        <a:srgbClr val="E7E6E6"/>
      </a:lt2>
      <a:accent1>
        <a:srgbClr val="C69241"/>
      </a:accent1>
      <a:accent2>
        <a:srgbClr val="789F90"/>
      </a:accent2>
      <a:accent3>
        <a:srgbClr val="3A913F"/>
      </a:accent3>
      <a:accent4>
        <a:srgbClr val="FFC000"/>
      </a:accent4>
      <a:accent5>
        <a:srgbClr val="B7CDC2"/>
      </a:accent5>
      <a:accent6>
        <a:srgbClr val="F2F3F1"/>
      </a:accent6>
      <a:hlink>
        <a:srgbClr val="F2C75C"/>
      </a:hlink>
      <a:folHlink>
        <a:srgbClr val="C6921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13090</TotalTime>
  <Words>979</Words>
  <Application>Microsoft Office PowerPoint</Application>
  <PresentationFormat>On-screen Show (16:9)</PresentationFormat>
  <Paragraphs>126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Abolition</vt:lpstr>
      <vt:lpstr>Arial</vt:lpstr>
      <vt:lpstr>Calibri</vt:lpstr>
      <vt:lpstr>Source Sans Pro</vt:lpstr>
      <vt:lpstr>Source Sans Pro Light</vt:lpstr>
      <vt:lpstr>Utopia Std Semibold</vt:lpstr>
      <vt:lpstr>Office Theme</vt:lpstr>
      <vt:lpstr>PowerPoint Presentation</vt:lpstr>
      <vt:lpstr>Risk Management</vt:lpstr>
      <vt:lpstr>What does Risk Management do?</vt:lpstr>
      <vt:lpstr>Risk Assessments</vt:lpstr>
      <vt:lpstr>Risk Assessment Tool</vt:lpstr>
      <vt:lpstr>Insurance</vt:lpstr>
      <vt:lpstr>Insurance</vt:lpstr>
      <vt:lpstr>Driver Safety</vt:lpstr>
      <vt:lpstr>Vehicle Accident Reporting</vt:lpstr>
      <vt:lpstr>Driver Safety</vt:lpstr>
      <vt:lpstr>Release Agreements</vt:lpstr>
      <vt:lpstr>Field Trips</vt:lpstr>
      <vt:lpstr>Non-Vehicle Incident/Accident Reports</vt:lpstr>
      <vt:lpstr>Alcohol Service Requests</vt:lpstr>
      <vt:lpstr>UAS Flights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Emily Rutherford</cp:lastModifiedBy>
  <cp:revision>332</cp:revision>
  <cp:lastPrinted>2019-07-25T20:02:46Z</cp:lastPrinted>
  <dcterms:created xsi:type="dcterms:W3CDTF">2019-07-25T17:13:11Z</dcterms:created>
  <dcterms:modified xsi:type="dcterms:W3CDTF">2023-08-28T15:50:00Z</dcterms:modified>
</cp:coreProperties>
</file>