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3" r:id="rId5"/>
    <p:sldId id="264" r:id="rId6"/>
    <p:sldId id="268" r:id="rId7"/>
    <p:sldId id="266" r:id="rId8"/>
    <p:sldId id="282" r:id="rId9"/>
    <p:sldId id="276" r:id="rId10"/>
    <p:sldId id="279" r:id="rId11"/>
    <p:sldId id="278" r:id="rId12"/>
    <p:sldId id="280" r:id="rId13"/>
    <p:sldId id="281" r:id="rId14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Kozuka Gothic Pro EL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6" autoAdjust="0"/>
    <p:restoredTop sz="86318" autoAdjust="0"/>
  </p:normalViewPr>
  <p:slideViewPr>
    <p:cSldViewPr>
      <p:cViewPr varScale="1">
        <p:scale>
          <a:sx n="113" d="100"/>
          <a:sy n="113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94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938746" y="8610154"/>
            <a:ext cx="2971066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algn="ctr" defTabSz="903288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F5731D0-EFEC-4952-8CBE-49E5458FA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48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295" y="4415710"/>
            <a:ext cx="5029410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57" tIns="44779" rIns="91157" bIns="44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6275" y="8896541"/>
            <a:ext cx="392485" cy="30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57" tIns="44779" rIns="91157" bIns="44779" anchor="ctr">
            <a:spAutoFit/>
          </a:bodyPr>
          <a:lstStyle>
            <a:lvl1pPr defTabSz="920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0375" defTabSz="920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0750" defTabSz="920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1125" defTabSz="920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1500" defTabSz="920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987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559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131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03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fld id="{F43643FF-8294-46BC-92E5-A741E0B60967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222477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1pPr>
              <a:lvl2pPr marL="742950" indent="-28575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2pPr>
              <a:lvl3pPr marL="1143000" indent="-22860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3pPr>
              <a:lvl4pPr marL="1600200" indent="-22860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4pPr>
              <a:lvl5pPr marL="2057400" indent="-22860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1pPr>
                <a:lvl2pPr marL="742950" indent="-28575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2pPr>
                <a:lvl3pPr marL="11430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3pPr>
                <a:lvl4pPr marL="16002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4pPr>
                <a:lvl5pPr marL="20574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1pPr>
                <a:lvl2pPr marL="742950" indent="-28575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2pPr>
                <a:lvl3pPr marL="11430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3pPr>
                <a:lvl4pPr marL="16002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4pPr>
                <a:lvl5pPr marL="20574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1pPr>
                <a:lvl2pPr marL="742950" indent="-28575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2pPr>
                <a:lvl3pPr marL="11430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3pPr>
                <a:lvl4pPr marL="16002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4pPr>
                <a:lvl5pPr marL="20574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0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endParaRPr lang="en-US" altLang="en-U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E90897-BDFC-4B32-8864-ABFB2BCB2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66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018B3-FA7F-4618-AEF7-D52232F1EB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12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762E-65E1-433F-9DE2-27A225559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78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219F2-7948-4A90-8655-B1F3CCFDA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56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196A2-3A25-4768-BD80-CC85A32AA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4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65A27-C5D0-47F2-B5EF-65DDB70C3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68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F5FBF-9EAD-4C95-8BC6-3F59889064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67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D760-BD82-440A-A37D-BF281F8A4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95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85F7B-24E0-4CCE-AA04-D38814C47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62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48FE-1568-4F30-BE6F-0589F1451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21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F961-D7FB-44D4-B20B-0E6536599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92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1pPr>
              <a:lvl2pPr marL="742950" indent="-28575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2pPr>
              <a:lvl3pPr marL="1143000" indent="-22860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3pPr>
              <a:lvl4pPr marL="1600200" indent="-22860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4pPr>
              <a:lvl5pPr marL="2057400" indent="-228600" eaLnBrk="0" hangingPunct="0"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Kozuka Gothic Pro EL" pitchFamily="34" charset="-128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1pPr>
                <a:lvl2pPr marL="742950" indent="-28575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2pPr>
                <a:lvl3pPr marL="11430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3pPr>
                <a:lvl4pPr marL="16002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4pPr>
                <a:lvl5pPr marL="2057400" indent="-228600" eaLnBrk="0" hangingPunct="0"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Kozuka Gothic Pro EL" pitchFamily="34" charset="-128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2E8BFABA-CCD0-44C2-8BB4-31E6470AC8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828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>
                <a:latin typeface="Kozuka Gothic Pro EL" pitchFamily="34" charset="-128"/>
              </a:rPr>
              <a:t>Cal Poly’s Campus Fee Advisory Committee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23622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pPr marL="342900" indent="-342900" eaLnBrk="1" hangingPunct="1"/>
            <a:r>
              <a:rPr lang="en-US" altLang="en-US" i="1" dirty="0" smtClean="0">
                <a:latin typeface="Kozuka Gothic Pro EL" pitchFamily="34" charset="-128"/>
              </a:rPr>
              <a:t>An Overview</a:t>
            </a:r>
            <a:r>
              <a:rPr lang="en-US" altLang="en-US" dirty="0" smtClean="0">
                <a:latin typeface="Kozuka Gothic Pro EL" pitchFamily="34" charset="-128"/>
              </a:rPr>
              <a:t>: </a:t>
            </a:r>
          </a:p>
          <a:p>
            <a:pPr marL="342900" indent="-342900" eaLnBrk="1" hangingPunct="1"/>
            <a:r>
              <a:rPr lang="en-US" altLang="en-US" dirty="0" smtClean="0">
                <a:latin typeface="Kozuka Gothic Pro EL" pitchFamily="34" charset="-128"/>
              </a:rPr>
              <a:t>University Fees &amp; the Campus Fee Advisory Committee (“CFAC”)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Kozuka Gothic Pro EL" pitchFamily="34" charset="-128"/>
              </a:rPr>
              <a:t>Campus Fee Advisory Committee – Administration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ASI President and VP Admin &amp; Finance preside as voting members &amp; co-chairs of the committee and act as back-up for the other throughout the year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endParaRPr lang="en-US" altLang="en-US" sz="20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VP Admin &amp; Finance schedules the meetings and co-chairs meet prior to scheduled meeting to set agenda and distribute material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endParaRPr lang="en-US" altLang="en-US" sz="20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A quorum exists if at least one co-chair is in attendance and at least three voting members are present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Total of seven voting members 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endParaRPr lang="en-US" altLang="en-US" sz="20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Kozuka Gothic Pro EL" pitchFamily="34" charset="-128"/>
              </a:rPr>
              <a:t>Fee Referendum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An advisory student referendum may be conducted by the University or ASI as determined by the President</a:t>
            </a: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None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Provided minimum requirements of EO 1102 are met, elections are governed by the policies and guidelines of the organization conducting the referendum (University guidelines vs. ASI guidelines)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University has delegated the supervision of the election process to the Vice President for Student Affairs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VP for Student Affairs responsible for administrative oversight of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>
                <a:latin typeface="Kozuka Gothic Pro EL" pitchFamily="34" charset="-128"/>
              </a:rPr>
              <a:t>Fee Referendum Process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>
                <a:latin typeface="Kozuka Gothic Pro EL" pitchFamily="34" charset="-128"/>
              </a:rPr>
              <a:t>CFAC’s Role</a:t>
            </a:r>
          </a:p>
          <a:p>
            <a:pPr lvl="1" eaLnBrk="1" hangingPunct="1"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Advise on Election Date</a:t>
            </a:r>
          </a:p>
          <a:p>
            <a:pPr lvl="1" eaLnBrk="1" hangingPunct="1"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Prepare objective statement including financial analysis (staff)</a:t>
            </a:r>
          </a:p>
          <a:p>
            <a:pPr lvl="1" eaLnBrk="1" hangingPunct="1"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Solicit &amp; review Pro / Con statements for inclusion in voter pamphlet </a:t>
            </a:r>
          </a:p>
          <a:p>
            <a:pPr lvl="1" eaLnBrk="1" hangingPunct="1"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Advise on ballot language for Office of General Counsel (OGC) review and approval</a:t>
            </a:r>
          </a:p>
          <a:p>
            <a:pPr lvl="1" eaLnBrk="1" hangingPunct="1"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Issue voter pamphlet, ballot, and other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latin typeface="Kozuka Gothic Pro EL" pitchFamily="34" charset="-128"/>
              </a:rPr>
              <a:t>Fees Web Site</a:t>
            </a:r>
            <a:br>
              <a:rPr lang="en-US" altLang="en-US" sz="4000" smtClean="0">
                <a:latin typeface="Kozuka Gothic Pro EL" pitchFamily="34" charset="-128"/>
              </a:rPr>
            </a:br>
            <a:r>
              <a:rPr lang="en-US" altLang="en-US" sz="4000" smtClean="0">
                <a:latin typeface="Kozuka Gothic Pro EL" pitchFamily="34" charset="-128"/>
              </a:rPr>
              <a:t>www.fees.calpoly.edu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Quick Links on Cal Poly’s Current Students home page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n-US" altLang="en-US" sz="2000" i="1" smtClean="0">
                <a:latin typeface="Calibri" pitchFamily="34" charset="0"/>
              </a:rPr>
              <a:t>Fees and Payment Info</a:t>
            </a:r>
          </a:p>
          <a:p>
            <a:pPr eaLnBrk="1" hangingPunct="1"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Fee Policies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Blip>
                <a:blip r:embed="rId2"/>
              </a:buBlip>
            </a:pPr>
            <a:r>
              <a:rPr lang="en-US" altLang="en-US" sz="2000" i="1" smtClean="0">
                <a:latin typeface="Calibri" pitchFamily="34" charset="0"/>
              </a:rPr>
              <a:t>Executive Orders, Policies – Referenda, Alternative Consultation, Campus User &amp; Penalty Fees</a:t>
            </a:r>
          </a:p>
          <a:p>
            <a:pPr eaLnBrk="1" hangingPunct="1">
              <a:spcBef>
                <a:spcPct val="7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CFAC Info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Blip>
                <a:blip r:embed="rId2"/>
              </a:buBlip>
            </a:pPr>
            <a:r>
              <a:rPr lang="en-US" altLang="en-US" sz="2000" i="1" smtClean="0">
                <a:latin typeface="Calibri" pitchFamily="34" charset="0"/>
              </a:rPr>
              <a:t>Background, Minutes, Members</a:t>
            </a:r>
          </a:p>
          <a:p>
            <a:pPr eaLnBrk="1" hangingPunct="1">
              <a:spcBef>
                <a:spcPct val="7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smtClean="0">
                <a:latin typeface="Calibri" pitchFamily="34" charset="0"/>
              </a:rPr>
              <a:t>Fee and Payment Schedules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Blip>
                <a:blip r:embed="rId2"/>
              </a:buBlip>
            </a:pPr>
            <a:r>
              <a:rPr lang="en-US" altLang="en-US" sz="2000" i="1" smtClean="0">
                <a:latin typeface="Calibri" pitchFamily="34" charset="0"/>
              </a:rPr>
              <a:t>Current fee amounts, MCF, historical fee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Overview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91400" cy="487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Fees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Blip>
                <a:blip r:embed="rId3"/>
              </a:buBlip>
            </a:pPr>
            <a:r>
              <a:rPr lang="en-US" altLang="en-US" sz="2000" dirty="0" smtClean="0">
                <a:latin typeface="Calibri" pitchFamily="34" charset="0"/>
              </a:rPr>
              <a:t>Definition &amp; Authority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Blip>
                <a:blip r:embed="rId3"/>
              </a:buBlip>
            </a:pPr>
            <a:r>
              <a:rPr lang="en-US" altLang="en-US" sz="2000" dirty="0" smtClean="0">
                <a:latin typeface="Calibri" pitchFamily="34" charset="0"/>
              </a:rPr>
              <a:t>Executive Order 1102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Blip>
                <a:blip r:embed="rId3"/>
              </a:buBlip>
            </a:pPr>
            <a:r>
              <a:rPr lang="en-US" altLang="en-US" sz="2000" dirty="0" smtClean="0">
                <a:latin typeface="Calibri" pitchFamily="34" charset="0"/>
              </a:rPr>
              <a:t>Classification</a:t>
            </a:r>
          </a:p>
          <a:p>
            <a:pPr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CFAC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Blip>
                <a:blip r:embed="rId3"/>
              </a:buBlip>
            </a:pPr>
            <a:r>
              <a:rPr lang="en-US" altLang="en-US" sz="2000" dirty="0" smtClean="0">
                <a:latin typeface="Calibri" pitchFamily="34" charset="0"/>
              </a:rPr>
              <a:t>Purpose &amp; mission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Blip>
                <a:blip r:embed="rId3"/>
              </a:buBlip>
            </a:pPr>
            <a:r>
              <a:rPr lang="en-US" altLang="en-US" sz="2000" dirty="0" smtClean="0">
                <a:latin typeface="Calibri" pitchFamily="34" charset="0"/>
              </a:rPr>
              <a:t>Administration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Blip>
                <a:blip r:embed="rId3"/>
              </a:buBlip>
            </a:pPr>
            <a:r>
              <a:rPr lang="en-US" altLang="en-US" sz="2000" dirty="0" smtClean="0">
                <a:latin typeface="Calibri" pitchFamily="34" charset="0"/>
              </a:rPr>
              <a:t>Referenda  / Alternative Consultation Process</a:t>
            </a:r>
          </a:p>
          <a:p>
            <a:pPr lvl="1"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What do we mean by “fees”?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r>
              <a:rPr lang="en-US" altLang="en-US" sz="2000" dirty="0" smtClean="0">
                <a:latin typeface="Calibri" pitchFamily="34" charset="0"/>
              </a:rPr>
              <a:t>Payments due to the University by individual students</a:t>
            </a: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r>
              <a:rPr lang="en-US" altLang="en-US" sz="2000" dirty="0" smtClean="0">
                <a:latin typeface="Calibri" pitchFamily="34" charset="0"/>
              </a:rPr>
              <a:t>Exclusive of </a:t>
            </a:r>
            <a:r>
              <a:rPr lang="en-US" altLang="en-US" sz="2000" i="1" dirty="0" smtClean="0">
                <a:latin typeface="Calibri" pitchFamily="34" charset="0"/>
              </a:rPr>
              <a:t>non-student</a:t>
            </a:r>
            <a:r>
              <a:rPr lang="en-US" altLang="en-US" sz="2000" dirty="0" smtClean="0">
                <a:latin typeface="Calibri" pitchFamily="34" charset="0"/>
              </a:rPr>
              <a:t> payments for rents, licenses, and leases.</a:t>
            </a: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None/>
              <a:defRPr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Char char="Ø"/>
              <a:defRPr/>
            </a:pPr>
            <a:r>
              <a:rPr lang="en-US" altLang="en-US" sz="2000" dirty="0" smtClean="0">
                <a:latin typeface="Calibri" pitchFamily="34" charset="0"/>
              </a:rPr>
              <a:t>Exclusive of other university business operations such as campus recharge programs, refunds, vendor payments, interest earnings, royalties, etc.</a:t>
            </a:r>
          </a:p>
          <a:p>
            <a:pPr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None/>
              <a:defRPr/>
            </a:pPr>
            <a:endParaRPr lang="en-US" altLang="en-US" sz="2000" dirty="0" smtClean="0">
              <a:latin typeface="Calibri" pitchFamily="34" charset="0"/>
            </a:endParaRPr>
          </a:p>
          <a:p>
            <a:pPr marL="0" indent="0" eaLnBrk="1" hangingPunct="1">
              <a:spcAft>
                <a:spcPct val="5000"/>
              </a:spcAft>
              <a:buClr>
                <a:srgbClr val="663300"/>
              </a:buClr>
              <a:buFont typeface="Wingdings" pitchFamily="2" charset="2"/>
              <a:buNone/>
              <a:defRPr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Flow of Authority</a:t>
            </a:r>
          </a:p>
        </p:txBody>
      </p:sp>
      <p:graphicFrame>
        <p:nvGraphicFramePr>
          <p:cNvPr id="614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362200" y="1600200"/>
          <a:ext cx="42291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4" imgW="4498543" imgH="5870143" progId="Visio.Drawing.11">
                  <p:embed/>
                </p:oleObj>
              </mc:Choice>
              <mc:Fallback>
                <p:oleObj name="Visio" r:id="rId4" imgW="4498543" imgH="5870143" progId="Visio.Drawing.11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00200"/>
                        <a:ext cx="42291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Flow of Authority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spcBef>
                <a:spcPct val="1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Board of Trustees:  Resolution and Rules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State University Fee, Non-Resident Tuition, Application </a:t>
            </a:r>
            <a:r>
              <a:rPr lang="en-US" altLang="en-US" sz="2000" i="1" dirty="0" smtClean="0">
                <a:latin typeface="Calibri" pitchFamily="34" charset="0"/>
              </a:rPr>
              <a:t>fee, Student Involvement &amp; Representation Fee</a:t>
            </a:r>
            <a:endParaRPr lang="en-US" altLang="en-US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CSU Chancellor: Executive Order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Establish new campus-based fees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President: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Adjust mandatory campus-based fees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Establish &amp; Adjust certain campus-based fees</a:t>
            </a:r>
          </a:p>
          <a:p>
            <a:pPr eaLnBrk="1" hangingPunct="1">
              <a:lnSpc>
                <a:spcPct val="150000"/>
              </a:lnSpc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Collective Bargaining Agreements trump</a:t>
            </a:r>
          </a:p>
          <a:p>
            <a:pPr eaLnBrk="1" hangingPunct="1">
              <a:lnSpc>
                <a:spcPct val="150000"/>
              </a:lnSpc>
              <a:buSzTx/>
              <a:buFont typeface="Wingdings" pitchFamily="2" charset="2"/>
              <a:buNone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Exec. Order No. 1102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57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Effective July 22, 2015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Maintains Campus Fee Advisory Committee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Continues practice of seeking the advice of the campus fee advisory committee combined with student referenda and/or alternative consultation processes for mandatory student fees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Expanded five categories of student fees to six (to categorize the Student Involvement and Representation Fee (SIRF)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Continues reporting requirements for all student </a:t>
            </a:r>
            <a:r>
              <a:rPr lang="en-US" altLang="en-US" sz="2000" dirty="0" smtClean="0">
                <a:latin typeface="Calibri" pitchFamily="34" charset="0"/>
              </a:rPr>
              <a:t>fees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i="1" dirty="0" smtClean="0">
                <a:latin typeface="Calibri" pitchFamily="34" charset="0"/>
              </a:rPr>
              <a:t>Implemented certain requirements on Student Success Fees</a:t>
            </a:r>
            <a:endParaRPr lang="en-US" altLang="en-US" sz="2000" i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spcAft>
                <a:spcPct val="20000"/>
              </a:spcAft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Fee Categories</a:t>
            </a:r>
            <a:r>
              <a:rPr lang="en-US" altLang="en-US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4530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I: </a:t>
            </a:r>
            <a:r>
              <a:rPr lang="en-US" altLang="en-US" sz="2000" dirty="0" err="1" smtClean="0">
                <a:latin typeface="Calibri" pitchFamily="34" charset="0"/>
              </a:rPr>
              <a:t>Systemwide</a:t>
            </a:r>
            <a:r>
              <a:rPr lang="en-US" altLang="en-US" sz="2000" dirty="0" smtClean="0">
                <a:latin typeface="Calibri" pitchFamily="34" charset="0"/>
              </a:rPr>
              <a:t> mandatory fees. Fees that must be paid to apply to, enroll in, or attend the university or pay full cost of instruction.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State University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Non-resident tuition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Application </a:t>
            </a:r>
            <a:r>
              <a:rPr lang="en-US" altLang="en-US" sz="2000" dirty="0" smtClean="0">
                <a:latin typeface="Calibri" pitchFamily="34" charset="0"/>
              </a:rPr>
              <a:t>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dirty="0" smtClean="0">
                <a:latin typeface="Calibri" pitchFamily="34" charset="0"/>
              </a:rPr>
              <a:t>Student Involvement &amp; Representation Fee</a:t>
            </a: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II: Campus mandatory fees. Fees that must be paid to enroll in or attend the university.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Academic Fee / Cal Poly Plan Fee / Student Success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Health Services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IRA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ASI Fee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University Union Fee (UU, rec center, and sports complex)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Facility Fee (health center)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Campus Services Card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endParaRPr lang="en-US" alt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>
                <a:latin typeface="Kozuka Gothic Pro EL" pitchFamily="34" charset="-128"/>
              </a:rPr>
              <a:t>Fee Categories</a:t>
            </a:r>
            <a:r>
              <a:rPr lang="en-US" altLang="en-US" sz="4000" dirty="0" smtClean="0"/>
              <a:t> </a:t>
            </a:r>
            <a:r>
              <a:rPr lang="en-US" altLang="en-US" sz="4000" dirty="0" smtClean="0">
                <a:latin typeface="Kozuka Gothic Pro EL" pitchFamily="34" charset="-128"/>
              </a:rPr>
              <a:t>– Cont’d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4876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III: Miscellaneous course fee. Fees associated with a state supported course for materials and services used in course instruction.</a:t>
            </a: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IV: Fees other than Category II or III paid to receive materials, services, use of facilities, fees resulting from dishonored payments, late submissions, misuse of property, or security deposits.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Off-campus Study Abroad programs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Commencement, Testing, Bike Locker, </a:t>
            </a:r>
            <a:r>
              <a:rPr lang="en-US" altLang="en-US" sz="2000" i="1" dirty="0" err="1" smtClean="0">
                <a:latin typeface="Calibri" pitchFamily="34" charset="0"/>
              </a:rPr>
              <a:t>etc</a:t>
            </a:r>
            <a:endParaRPr lang="en-US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0"/>
              </a:spcBef>
              <a:buClr>
                <a:srgbClr val="663300"/>
              </a:buClr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V: Fees paid to self-support programs such as Parking, Housing, and Continuing Ed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Housing License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Parking permits</a:t>
            </a:r>
          </a:p>
          <a:p>
            <a:pPr lvl="1"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Continuing Ed courses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Tx/>
              <a:buChar char="•"/>
            </a:pPr>
            <a:endParaRPr lang="en-US" altLang="en-US" sz="2200" i="1" dirty="0">
              <a:latin typeface="Calibri" pitchFamily="34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Category VI: </a:t>
            </a:r>
            <a:r>
              <a:rPr lang="en-US" altLang="en-US" sz="2000" dirty="0" err="1" smtClean="0">
                <a:latin typeface="Calibri" pitchFamily="34" charset="0"/>
              </a:rPr>
              <a:t>Systemwide</a:t>
            </a:r>
            <a:r>
              <a:rPr lang="en-US" altLang="en-US" sz="2000" dirty="0" smtClean="0">
                <a:latin typeface="Calibri" pitchFamily="34" charset="0"/>
              </a:rPr>
              <a:t> Voluntary Fees</a:t>
            </a:r>
            <a:endParaRPr lang="en-US" altLang="en-US" sz="2200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Kozuka Gothic Pro EL" pitchFamily="34" charset="-128"/>
              </a:rPr>
              <a:t>Campus Fee Advisory Committee - Role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Char char="Ø"/>
            </a:pPr>
            <a:r>
              <a:rPr lang="en-US" altLang="en-US" sz="2000" dirty="0" smtClean="0">
                <a:latin typeface="Calibri" pitchFamily="34" charset="0"/>
              </a:rPr>
              <a:t>The role of the Campus Fee Advisory Committee is to advise the president on Category II fees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 altLang="en-US" sz="2000" dirty="0" smtClean="0">
                <a:latin typeface="Calibri" pitchFamily="34" charset="0"/>
              </a:rPr>
              <a:t>Advisory vs Oversight</a:t>
            </a: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Scope of committee limited to advisory role in establishment and/or determination of Category II fees. Implementation and oversight responsibility of campus administration</a:t>
            </a: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Pct val="75000"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Receive in advance of implementation.</a:t>
            </a: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Pct val="75000"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Advise on referendum or alternative consultation.</a:t>
            </a: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 altLang="en-US" sz="2000" dirty="0" smtClean="0">
                <a:latin typeface="Calibri" pitchFamily="34" charset="0"/>
              </a:rPr>
              <a:t>Information vs Advisory</a:t>
            </a: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President has authority to adjust Category III miscellaneous course fees within a prescribed range</a:t>
            </a: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Category IV and V fees may be established and/or adjusted by the President. </a:t>
            </a: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r>
              <a:rPr lang="en-US" altLang="en-US" sz="2000" i="1" dirty="0" smtClean="0">
                <a:latin typeface="Calibri" pitchFamily="34" charset="0"/>
              </a:rPr>
              <a:t>The Fee committee will be advised of such action.</a:t>
            </a:r>
            <a:endParaRPr lang="en-US" altLang="en-US" dirty="0" smtClean="0"/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Pct val="75000"/>
              <a:buFontTx/>
              <a:buChar char="•"/>
            </a:pPr>
            <a:endParaRPr lang="en-US" altLang="en-US" sz="2000" i="1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endParaRPr lang="en-US" altLang="en-US" sz="2000" i="1" dirty="0" smtClean="0">
              <a:latin typeface="Calibri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rgbClr val="663300"/>
              </a:buClr>
              <a:buSzTx/>
              <a:buFontTx/>
              <a:buChar char="•"/>
            </a:pPr>
            <a:endParaRPr lang="en-US" altLang="en-US" sz="2000" i="1" dirty="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rgbClr val="663300"/>
              </a:buClr>
              <a:buSzTx/>
              <a:buFont typeface="Wingdings" pitchFamily="2" charset="2"/>
              <a:buBlip>
                <a:blip r:embed="rId2"/>
              </a:buBlip>
            </a:pPr>
            <a:endParaRPr lang="en-US" altLang="en-US" sz="23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EL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EL" pitchFamily="34" charset="-128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1396917247</TotalTime>
  <Pages>17</Pages>
  <Words>796</Words>
  <Application>Microsoft Office PowerPoint</Application>
  <PresentationFormat>On-screen Show (4:3)</PresentationFormat>
  <Paragraphs>102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Layers</vt:lpstr>
      <vt:lpstr>Visio</vt:lpstr>
      <vt:lpstr>Cal Poly’s Campus Fee Advisory Committee</vt:lpstr>
      <vt:lpstr>Overview Outline</vt:lpstr>
      <vt:lpstr>What do we mean by “fees”?</vt:lpstr>
      <vt:lpstr>Flow of Authority</vt:lpstr>
      <vt:lpstr>Flow of Authority (cont.)</vt:lpstr>
      <vt:lpstr>Exec. Order No. 1102</vt:lpstr>
      <vt:lpstr>Fee Categories </vt:lpstr>
      <vt:lpstr>Fee Categories – Cont’d</vt:lpstr>
      <vt:lpstr>Campus Fee Advisory Committee - Role</vt:lpstr>
      <vt:lpstr>Campus Fee Advisory Committee – Administration</vt:lpstr>
      <vt:lpstr>Fee Referendum Process</vt:lpstr>
      <vt:lpstr>Fee Referendum Process</vt:lpstr>
      <vt:lpstr>Fees Web Site www.fees.calpoly.edu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 Advisory Committee</dc:title>
  <dc:subject>Overview</dc:subject>
  <dc:creator>Budget Planning &amp; Administration</dc:creator>
  <cp:lastModifiedBy>vbrancar</cp:lastModifiedBy>
  <cp:revision>63</cp:revision>
  <cp:lastPrinted>2015-10-07T20:53:54Z</cp:lastPrinted>
  <dcterms:created xsi:type="dcterms:W3CDTF">1996-11-22T15:21:42Z</dcterms:created>
  <dcterms:modified xsi:type="dcterms:W3CDTF">2015-10-07T20:56:40Z</dcterms:modified>
</cp:coreProperties>
</file>