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99" r:id="rId2"/>
    <p:sldId id="300" r:id="rId3"/>
    <p:sldId id="313" r:id="rId4"/>
    <p:sldId id="294" r:id="rId5"/>
    <p:sldId id="303" r:id="rId6"/>
    <p:sldId id="304" r:id="rId7"/>
    <p:sldId id="307" r:id="rId8"/>
    <p:sldId id="308" r:id="rId9"/>
    <p:sldId id="309" r:id="rId10"/>
    <p:sldId id="310" r:id="rId11"/>
    <p:sldId id="311" r:id="rId12"/>
    <p:sldId id="312" r:id="rId13"/>
    <p:sldId id="298" r:id="rId14"/>
    <p:sldId id="315" r:id="rId15"/>
    <p:sldId id="316" r:id="rId16"/>
    <p:sldId id="317" r:id="rId17"/>
    <p:sldId id="324" r:id="rId18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29551A"/>
    <a:srgbClr val="C0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 autoAdjust="0"/>
    <p:restoredTop sz="95295" autoAdjust="0"/>
  </p:normalViewPr>
  <p:slideViewPr>
    <p:cSldViewPr>
      <p:cViewPr varScale="1">
        <p:scale>
          <a:sx n="115" d="100"/>
          <a:sy n="115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3" d="100"/>
          <a:sy n="93" d="100"/>
        </p:scale>
        <p:origin x="-3708" y="-60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76" tIns="46638" rIns="93276" bIns="46638" numCol="1" anchor="t" anchorCtr="0" compatLnSpc="1">
            <a:prstTxWarp prst="textNoShape">
              <a:avLst/>
            </a:prstTxWarp>
          </a:bodyPr>
          <a:lstStyle>
            <a:lvl1pPr defTabSz="93224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9" y="5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76" tIns="46638" rIns="93276" bIns="46638" numCol="1" anchor="t" anchorCtr="0" compatLnSpc="1">
            <a:prstTxWarp prst="textNoShape">
              <a:avLst/>
            </a:prstTxWarp>
          </a:bodyPr>
          <a:lstStyle>
            <a:lvl1pPr algn="r" defTabSz="93224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4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76" tIns="46638" rIns="93276" bIns="46638" numCol="1" anchor="b" anchorCtr="0" compatLnSpc="1">
            <a:prstTxWarp prst="textNoShape">
              <a:avLst/>
            </a:prstTxWarp>
          </a:bodyPr>
          <a:lstStyle>
            <a:lvl1pPr defTabSz="93224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9" y="8839204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76" tIns="46638" rIns="93276" bIns="46638" numCol="1" anchor="b" anchorCtr="0" compatLnSpc="1">
            <a:prstTxWarp prst="textNoShape">
              <a:avLst/>
            </a:prstTxWarp>
          </a:bodyPr>
          <a:lstStyle>
            <a:lvl1pPr algn="r" defTabSz="932246">
              <a:defRPr sz="1200"/>
            </a:lvl1pPr>
          </a:lstStyle>
          <a:p>
            <a:pPr>
              <a:defRPr/>
            </a:pPr>
            <a:fld id="{2E7FD356-CC40-491C-AC3E-B2FDE152A5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46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76" tIns="46638" rIns="93276" bIns="46638" numCol="1" anchor="t" anchorCtr="0" compatLnSpc="1">
            <a:prstTxWarp prst="textNoShape">
              <a:avLst/>
            </a:prstTxWarp>
          </a:bodyPr>
          <a:lstStyle>
            <a:lvl1pPr defTabSz="93224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9" y="5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76" tIns="46638" rIns="93276" bIns="46638" numCol="1" anchor="t" anchorCtr="0" compatLnSpc="1">
            <a:prstTxWarp prst="textNoShape">
              <a:avLst/>
            </a:prstTxWarp>
          </a:bodyPr>
          <a:lstStyle>
            <a:lvl1pPr algn="r" defTabSz="93224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9604"/>
            <a:ext cx="5616575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76" tIns="46638" rIns="93276" bIns="46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4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76" tIns="46638" rIns="93276" bIns="46638" numCol="1" anchor="b" anchorCtr="0" compatLnSpc="1">
            <a:prstTxWarp prst="textNoShape">
              <a:avLst/>
            </a:prstTxWarp>
          </a:bodyPr>
          <a:lstStyle>
            <a:lvl1pPr defTabSz="932246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9" y="8839204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76" tIns="46638" rIns="93276" bIns="46638" numCol="1" anchor="b" anchorCtr="0" compatLnSpc="1">
            <a:prstTxWarp prst="textNoShape">
              <a:avLst/>
            </a:prstTxWarp>
          </a:bodyPr>
          <a:lstStyle>
            <a:lvl1pPr algn="r" defTabSz="932246">
              <a:defRPr sz="1200"/>
            </a:lvl1pPr>
          </a:lstStyle>
          <a:p>
            <a:pPr>
              <a:defRPr/>
            </a:pPr>
            <a:fld id="{8D761099-9D30-4467-A68D-E3F599DA60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75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093">
              <a:defRPr/>
            </a:pPr>
            <a:r>
              <a:rPr lang="en-US" dirty="0" smtClean="0"/>
              <a:t>I’m not sure if I should delete</a:t>
            </a:r>
            <a:r>
              <a:rPr lang="en-US" baseline="0" dirty="0" smtClean="0"/>
              <a:t> “The Use of this Function:”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23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35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don’t know how to get the red arrows off the bottom?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093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23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r>
              <a:rPr lang="en-US" baseline="0" dirty="0" smtClean="0"/>
              <a:t> – When entering Supervisor make sure the formatting is correct.  (Last name, no space, first name)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35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35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0" dirty="0" smtClean="0"/>
              <a:t> few more error messages can be the student doesn’t have a social security number entered into PeopleSoft and A FWS position number is being used and the student either does not have an award or the award has not been finalized.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35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35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35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35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Stress</a:t>
            </a:r>
            <a:r>
              <a:rPr lang="en-US" baseline="0" dirty="0" smtClean="0"/>
              <a:t> to inactivate student jobs (big problem)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61099-9D30-4467-A68D-E3F599DA605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3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>
                <a:solidFill>
                  <a:srgbClr val="29551A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dirty="0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81000"/>
            <a:ext cx="2106557" cy="61683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abc.afd.calpoly.edu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87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FE678-53FD-40D5-BC7C-CA496A6DF64F}" type="datetime1">
              <a:rPr lang="en-US"/>
              <a:pPr>
                <a:defRPr/>
              </a:pPr>
              <a:t>2/22/2019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AFD Finance Annual Report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43592-1F3F-4411-BE88-CDD4DA7F8E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609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B184E-C97D-4E5F-BBCB-024E8E289A2E}" type="datetime1">
              <a:rPr lang="en-US"/>
              <a:pPr>
                <a:defRPr/>
              </a:pPr>
              <a:t>2/22/2019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AFD Finance Annual Report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841B4-B81C-4B9B-8DF6-4E46A23A68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290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9551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5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489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06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7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8B577-1E05-4BB7-9301-FDF34E4C2123}" type="datetime1">
              <a:rPr lang="en-US"/>
              <a:pPr>
                <a:defRPr/>
              </a:pPr>
              <a:t>2/22/2019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AFD Finance Annual Report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4F398-FC0C-4F1F-B809-0E1D69FD99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863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14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C0CF3-2353-46C2-AA32-333F4F4058A7}" type="datetime1">
              <a:rPr lang="en-US"/>
              <a:pPr>
                <a:defRPr/>
              </a:pPr>
              <a:t>2/22/2019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AFD Finance Annual Report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99E27-BC44-4B06-A23F-4BAF777D34C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92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292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152400"/>
            <a:ext cx="5867400" cy="50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fld id="{96C68375-6351-4EF3-ACA7-E6DEE224E9D3}" type="datetime1">
              <a:rPr lang="en-US"/>
              <a:pPr>
                <a:defRPr/>
              </a:pPr>
              <a:t>2/22/2019</a:t>
            </a:fld>
            <a:endParaRPr lang="en-US" alt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 dirty="0" smtClean="0"/>
              <a:t>Professional Development</a:t>
            </a:r>
            <a:endParaRPr lang="en-US" alt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"/>
            <a:ext cx="1880884" cy="55075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abc.afd.calpoly.edu 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9551A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How to use the Student Payroll System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847530"/>
              </p:ext>
            </p:extLst>
          </p:nvPr>
        </p:nvGraphicFramePr>
        <p:xfrm>
          <a:off x="685800" y="1066800"/>
          <a:ext cx="7620001" cy="5039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1069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Add Student Job/PayRate/</a:t>
                      </a:r>
                    </a:p>
                    <a:p>
                      <a:pPr algn="l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Supervisor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Enter/Correct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Student Time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Enter/Correct Student Time By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EmplID/</a:t>
                      </a:r>
                    </a:p>
                    <a:p>
                      <a:pPr algn="l"/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Department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8314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400" baseline="0" dirty="0" smtClean="0"/>
                        <a:t>The use of this function: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v"/>
                      </a:pPr>
                      <a:endParaRPr lang="en-US" sz="1400" baseline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Add brand new student employees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aseline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Add new job rows </a:t>
                      </a:r>
                      <a:r>
                        <a:rPr lang="en-US" sz="1100" baseline="0" dirty="0" smtClean="0"/>
                        <a:t>(for existing students)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New position numbers </a:t>
                      </a:r>
                      <a:r>
                        <a:rPr lang="en-US" sz="1100" baseline="0" dirty="0" smtClean="0"/>
                        <a:t>(for existing students)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Pay Rates </a:t>
                      </a:r>
                      <a:r>
                        <a:rPr lang="en-US" sz="1100" baseline="0" dirty="0" smtClean="0"/>
                        <a:t>(for existing students)</a:t>
                      </a:r>
                      <a:endParaRPr lang="en-US" sz="1400" baseline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aseline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Supervisors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use of this function: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Display active student jobs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View individual timesheets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Enter or Correct time on Timesheets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use of this function:</a:t>
                      </a: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140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Similar to Enter/Correct Student</a:t>
                      </a:r>
                      <a:r>
                        <a:rPr lang="en-US" sz="1400" baseline="0" dirty="0" smtClean="0"/>
                        <a:t> Time except: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aseline="0" dirty="0" smtClean="0"/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Narrow Selection by individual</a:t>
                      </a:r>
                      <a:r>
                        <a:rPr lang="en-US" sz="1400" baseline="0" dirty="0" smtClean="0"/>
                        <a:t> using EmplID/Department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en-US" sz="1400" baseline="0" dirty="0" smtClean="0"/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Useful when a Timekeeper has security to view multiple departments</a:t>
                      </a:r>
                      <a:r>
                        <a:rPr lang="en-US" sz="1400" dirty="0" smtClean="0"/>
                        <a:t>     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25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Enter/Correct Student Time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21987"/>
            <a:ext cx="42767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6933" y="1464733"/>
            <a:ext cx="2819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enter or correct time for a specific day click the desired date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Timekeepers may view, enter or correct a student employee’s time through the  </a:t>
            </a:r>
            <a:r>
              <a:rPr lang="en-US" dirty="0"/>
              <a:t>Student Time </a:t>
            </a:r>
            <a:r>
              <a:rPr lang="en-US" dirty="0" smtClean="0"/>
              <a:t>Entry page 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657600" y="1743164"/>
            <a:ext cx="16764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6" y="2590800"/>
            <a:ext cx="46767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73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Enter/Correct Student Time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52292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67400" y="14478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inactivate a student job row click the X button</a:t>
            </a:r>
          </a:p>
          <a:p>
            <a:endParaRPr lang="en-US" dirty="0" smtClean="0"/>
          </a:p>
        </p:txBody>
      </p:sp>
      <p:sp>
        <p:nvSpPr>
          <p:cNvPr id="6" name="Oval 5"/>
          <p:cNvSpPr/>
          <p:nvPr/>
        </p:nvSpPr>
        <p:spPr>
          <a:xfrm>
            <a:off x="5257800" y="1676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>
            <a:endCxn id="6" idx="6"/>
          </p:cNvCxnSpPr>
          <p:nvPr/>
        </p:nvCxnSpPr>
        <p:spPr>
          <a:xfrm flipH="1">
            <a:off x="5638800" y="1771650"/>
            <a:ext cx="533400" cy="952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" y="2639662"/>
            <a:ext cx="784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Student job rows should be inactivated when student is no longer working for the department.  This should be reviewed each month and action taken if need be.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Students job rows can be inactivated from both the Enter/Correct Student Time and Enter/Correct Student time by EmplID/Department screens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Inactivating a job will NOT erase hours entered for the current pay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Job rows with hours entered will appear on the Approve Student Time screen even if it has been inactivated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6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Enter/Correct Student Time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52292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25514" y="1237006"/>
            <a:ext cx="2412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add a new student job row for an existing active student employee click the plus (+) button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257800" y="16764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562600" y="1676401"/>
            <a:ext cx="668867" cy="692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58" y="2991332"/>
            <a:ext cx="551497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197600" y="3124200"/>
            <a:ext cx="210704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This will take you to the Add Student Job/Pay Rate/Supervisor screen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Supervisor and position number will auto populate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Rate of pay and Employee ID needs to be entered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6631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Approve Student Time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239000" cy="30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3962400"/>
            <a:ext cx="7391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screen is were you can view all student positions, active and inactive, that have </a:t>
            </a:r>
            <a:r>
              <a:rPr lang="en-US" b="1" dirty="0" smtClean="0"/>
              <a:t>hours entered </a:t>
            </a:r>
            <a:r>
              <a:rPr lang="en-US" dirty="0" smtClean="0"/>
              <a:t>for the current pay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Timekeeper will submit the online approval for pay during the designated approval period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dates are listed on this screen for approve/correct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approval dates are posted on the student assistant pay calendar on the </a:t>
            </a:r>
            <a:r>
              <a:rPr lang="en-US" dirty="0"/>
              <a:t>payroll website</a:t>
            </a:r>
            <a:r>
              <a:rPr lang="en-US" dirty="0" smtClean="0"/>
              <a:t>:</a:t>
            </a:r>
            <a:r>
              <a:rPr lang="en-US" sz="1400" dirty="0" smtClean="0"/>
              <a:t> </a:t>
            </a:r>
            <a:r>
              <a:rPr lang="en-US" sz="1300" dirty="0" smtClean="0"/>
              <a:t>https</a:t>
            </a:r>
            <a:r>
              <a:rPr lang="en-US" sz="1300" dirty="0"/>
              <a:t>://</a:t>
            </a:r>
            <a:r>
              <a:rPr lang="en-US" sz="1300" dirty="0" smtClean="0"/>
              <a:t>afd.calpoly.edu/payroll/student/pay-dates  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9383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Approve Student Time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30" y="990600"/>
            <a:ext cx="570547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3810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To approve a timesheet check the box under ‘Approved’ section and click Save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I recommend that you exit the approval screen and re-enter the screen to make sure the approval saved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It is recommended that a Timekeepers make a print screen of saved approvals for their records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After the pay period has closed the information is no longer available in the Student Payroll System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01733" y="2743200"/>
            <a:ext cx="533400" cy="6942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990600" y="3437467"/>
            <a:ext cx="457200" cy="2963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2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Approve Student Time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05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300" dirty="0" smtClean="0"/>
              <a:t>Approved timesheets can’t be edited.  To edit an approved timesheet, un-approve the timesheet and save.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00" dirty="0" smtClean="0"/>
              <a:t>Approvals may be done on both ‘Approve Student Time’ and Approve Student Time by EmplID/Department’ screens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00" dirty="0" smtClean="0"/>
              <a:t>All Timekeepers are required to have a back up for approving student payroll in case of absence of the primary student timekeeper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00" dirty="0" smtClean="0"/>
              <a:t>Timekeepers will be reminded of the approval period the morning of the first approval day via email notification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00" dirty="0" smtClean="0"/>
              <a:t>Students who are not approved before  the close of the approval period will need to submit a late student timesheet to be paid.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4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Reactivate Student Job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55816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35052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Timekeepers can view their inactive student positions for approximately the last three years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reactivate a student job row if the information has not changed for the student, unless the rate of pay is below the current minimum wage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5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Reactivate Student Job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55816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35052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Timekeepers can view their inactive student positions for approximately the last three years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reactivate a student job row if the information has not changed for the student, unless the rate of pay is below the current minimum wage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5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How do I use the Student Payroll System?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108737"/>
              </p:ext>
            </p:extLst>
          </p:nvPr>
        </p:nvGraphicFramePr>
        <p:xfrm>
          <a:off x="762000" y="990600"/>
          <a:ext cx="7391400" cy="4969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7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Approve Student Time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Approve Student Time By EmplID/Department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Reactivate Student Job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95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Displays all student timesheets for your department that have hours entered for the current pay period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Timesheets will appear here for approval even if the student job was inactivated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Approve time entered during the approval period to avoid Late Timesheets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en-US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Same functionality as Approve Student Time, except you can narrow your selection by EmplID/Department</a:t>
                      </a:r>
                      <a:r>
                        <a:rPr lang="en-US" sz="1400" baseline="0" dirty="0" smtClean="0"/>
                        <a:t> ID number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This is good for Timekeepers that have security to multiple departments</a:t>
                      </a:r>
                      <a:endParaRPr lang="en-US" sz="140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View all student jobs in your department that have been inactivated within the last three years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Reactivate student jobs from this screen if all information is updated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You may not reactivate a student job if the rate is below minimum wage or the student is no longer eligible to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 grid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4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Add Student Job/Pay Rate/Supervisor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447800"/>
            <a:ext cx="64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this screen to add a new student or new job row for a current student employee.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this screen to change rate or supervisor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590800"/>
            <a:ext cx="87630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7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Add Student Job/Pay Rate/Supervisor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Timekeepers may receive error messages for a variety of reasons. </a:t>
            </a:r>
          </a:p>
          <a:p>
            <a:pPr marL="0" indent="0">
              <a:buNone/>
            </a:pPr>
            <a:r>
              <a:rPr lang="en-US" sz="2800" dirty="0" smtClean="0"/>
              <a:t>These may include, but not limited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Incorrect/partial </a:t>
            </a:r>
            <a:r>
              <a:rPr lang="en-US" sz="2400" dirty="0"/>
              <a:t>E</a:t>
            </a:r>
            <a:r>
              <a:rPr lang="en-US" sz="2400" dirty="0" smtClean="0"/>
              <a:t>mployee ID number	</a:t>
            </a:r>
          </a:p>
          <a:p>
            <a:pPr marL="801687" lvl="1" indent="-457200">
              <a:buFont typeface="+mj-lt"/>
              <a:buAutoNum type="arabicPeriod"/>
            </a:pPr>
            <a:r>
              <a:rPr lang="en-US" sz="2000" dirty="0" smtClean="0"/>
              <a:t>Use full Employee ID number including the leading zeroes</a:t>
            </a:r>
          </a:p>
          <a:p>
            <a:pPr marL="801687" lvl="1" indent="-457200">
              <a:buFont typeface="+mj-lt"/>
              <a:buAutoNum type="arabicPeriod"/>
            </a:pPr>
            <a:r>
              <a:rPr lang="en-US" sz="2000" dirty="0" smtClean="0"/>
              <a:t>Students should provide </a:t>
            </a:r>
            <a:r>
              <a:rPr lang="en-US" sz="2000" dirty="0"/>
              <a:t>their </a:t>
            </a:r>
            <a:r>
              <a:rPr lang="en-US" sz="2000" dirty="0" smtClean="0"/>
              <a:t>Employee </a:t>
            </a:r>
            <a:r>
              <a:rPr lang="en-US" sz="2000" dirty="0"/>
              <a:t>ID number upon </a:t>
            </a:r>
            <a:r>
              <a:rPr lang="en-US" sz="2000" dirty="0" smtClean="0"/>
              <a:t>hire</a:t>
            </a:r>
          </a:p>
          <a:p>
            <a:pPr marL="801687" lvl="1" indent="-457200">
              <a:buFont typeface="+mj-lt"/>
              <a:buAutoNum type="arabicPeriod"/>
            </a:pPr>
            <a:r>
              <a:rPr lang="en-US" sz="2000" dirty="0" smtClean="0"/>
              <a:t>Employee ID number is required on the Student Employment Request Form (SERF)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Entering an invalid position number</a:t>
            </a:r>
          </a:p>
          <a:p>
            <a:pPr marL="809625" lvl="2" indent="-457200">
              <a:buFont typeface="+mj-lt"/>
              <a:buAutoNum type="arabicPeriod"/>
            </a:pPr>
            <a:r>
              <a:rPr lang="en-US" sz="2000" dirty="0" smtClean="0"/>
              <a:t>Select one from the drop down or enter it manually. Make sure the position number is eight numbers.</a:t>
            </a:r>
          </a:p>
          <a:p>
            <a:pPr marL="809625" lvl="2" indent="-457200">
              <a:buFont typeface="+mj-lt"/>
              <a:buAutoNum type="arabicPeriod"/>
            </a:pPr>
            <a:r>
              <a:rPr lang="en-US" sz="2000" dirty="0" smtClean="0"/>
              <a:t>If you don’t know the position number contact the budget analyst for your department or division</a:t>
            </a:r>
          </a:p>
          <a:p>
            <a:pPr marL="344487" lvl="1" indent="0">
              <a:buNone/>
            </a:pPr>
            <a:endParaRPr lang="en-US" sz="2000" dirty="0"/>
          </a:p>
          <a:p>
            <a:pPr marL="58738" lvl="1" indent="284163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5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Add Student Job/Pay Rate/Supervisor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Entering a pay rate outside of the current pay range for student assistant job classification </a:t>
            </a:r>
          </a:p>
          <a:p>
            <a:pPr marL="344487" lvl="1" indent="0">
              <a:buNone/>
            </a:pPr>
            <a:r>
              <a:rPr lang="en-US" sz="2000" dirty="0" smtClean="0"/>
              <a:t>	You can find the current pay range for student assistant 	employees on the Student Employment Request Form or the 	Student Handbook on the Payroll website</a:t>
            </a:r>
          </a:p>
          <a:p>
            <a:pPr marL="401638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Entering the supervisor name without the proper format</a:t>
            </a:r>
            <a:endParaRPr lang="en-US" sz="2000" dirty="0" smtClean="0"/>
          </a:p>
          <a:p>
            <a:pPr marL="411163" lvl="2" indent="0">
              <a:buNone/>
            </a:pPr>
            <a:r>
              <a:rPr lang="en-US" sz="2000" dirty="0" smtClean="0"/>
              <a:t>	Enter name with no spaces as below</a:t>
            </a:r>
          </a:p>
          <a:p>
            <a:pPr marL="411163" lvl="2" indent="0">
              <a:buNone/>
            </a:pPr>
            <a:r>
              <a:rPr lang="en-US" sz="1600" dirty="0" smtClean="0"/>
              <a:t>           </a:t>
            </a:r>
          </a:p>
          <a:p>
            <a:pPr marL="461963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Student is enrolled in insufficient number of units</a:t>
            </a:r>
          </a:p>
          <a:p>
            <a:pPr marL="436563" lvl="3" indent="0">
              <a:buNone/>
            </a:pPr>
            <a:r>
              <a:rPr lang="en-US" dirty="0" smtClean="0"/>
              <a:t>	Qualifying units = </a:t>
            </a:r>
          </a:p>
          <a:p>
            <a:pPr marL="777876" lvl="4" indent="0">
              <a:buNone/>
            </a:pPr>
            <a:r>
              <a:rPr lang="en-US" dirty="0" smtClean="0"/>
              <a:t>	Undergraduate: 6 units or more </a:t>
            </a:r>
          </a:p>
          <a:p>
            <a:pPr marL="777876" lvl="4" indent="0">
              <a:buNone/>
            </a:pPr>
            <a:r>
              <a:rPr lang="en-US" dirty="0" smtClean="0"/>
              <a:t>	Graduate: 4 units or more</a:t>
            </a:r>
          </a:p>
          <a:p>
            <a:pPr marL="461963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academic program needs to be matriculated degree seeking</a:t>
            </a:r>
          </a:p>
          <a:p>
            <a:pPr marL="411163" lvl="2" indent="0">
              <a:buNone/>
            </a:pPr>
            <a:endParaRPr lang="en-US" sz="2000" dirty="0" smtClean="0"/>
          </a:p>
          <a:p>
            <a:pPr marL="344487" lvl="1" indent="0">
              <a:buNone/>
            </a:pPr>
            <a:endParaRPr lang="en-US" sz="2000" dirty="0" smtClean="0"/>
          </a:p>
          <a:p>
            <a:pPr marL="344487" lvl="1" indent="0">
              <a:buNone/>
            </a:pPr>
            <a:r>
              <a:rPr lang="en-US" sz="2000" dirty="0" smtClean="0"/>
              <a:t>		</a:t>
            </a:r>
          </a:p>
          <a:p>
            <a:pPr marL="344487" lvl="1" indent="0">
              <a:buNone/>
            </a:pPr>
            <a:endParaRPr lang="en-US" sz="2000" dirty="0"/>
          </a:p>
          <a:p>
            <a:pPr marL="344487" lvl="1" indent="0">
              <a:buNone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05200"/>
            <a:ext cx="4248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01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Add Student Job/Pay Rate/Supervisor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44780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Enter the information then click the SAVE button.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Upon saving, you will receive one of the following messages;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505075"/>
            <a:ext cx="55626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0" y="3505200"/>
            <a:ext cx="4648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If you receive this message the student must go to the Payroll office to complete a new student employee intake </a:t>
            </a:r>
            <a:r>
              <a:rPr lang="en-US" sz="1400" b="1" dirty="0" smtClean="0"/>
              <a:t>before</a:t>
            </a:r>
            <a:r>
              <a:rPr lang="en-US" sz="1400" dirty="0" smtClean="0"/>
              <a:t> commencing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It is required that all employees have an </a:t>
            </a:r>
            <a:r>
              <a:rPr lang="en-US" sz="1400" b="1" dirty="0" smtClean="0"/>
              <a:t>I-9 on file no later than the first day of employment for pay.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student must bring: Student Employee Request form (SERF), documents to satisfy Federal I-9 requirements and original Social security card to the Payroll Office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383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Add Student Job/Pay Rate/Supervisor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63134"/>
            <a:ext cx="6096000" cy="53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If you receive this message;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62667"/>
            <a:ext cx="414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09800" y="2288117"/>
            <a:ext cx="3276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student has been hired previously and </a:t>
            </a:r>
            <a:r>
              <a:rPr lang="en-US" b="1" dirty="0" smtClean="0"/>
              <a:t>does not </a:t>
            </a:r>
            <a:r>
              <a:rPr lang="en-US" dirty="0" smtClean="0"/>
              <a:t>need to complete an intake in the Payroll office.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additional paperwork is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07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Enter/Correct Student Time</a:t>
            </a:r>
            <a:endParaRPr lang="en-US" sz="3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5181600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91200" y="2057400"/>
            <a:ext cx="289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screen will display all active student job rows a timekeeper has security to 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access the students Timesheet select the </a:t>
            </a:r>
            <a:r>
              <a:rPr lang="en-US" b="1" dirty="0" smtClean="0"/>
              <a:t>GO</a:t>
            </a:r>
            <a:r>
              <a:rPr lang="en-US" dirty="0" smtClean="0"/>
              <a:t> button next to the job row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724400" y="3886200"/>
            <a:ext cx="381000" cy="3048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724400" y="3886200"/>
            <a:ext cx="381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5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Enter/Correct Student Time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362902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1371600"/>
            <a:ext cx="3124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page may be printed for approval purposes within the department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printed online timesheet is never submitted to the Payroll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Approvals for pay are sent to the Payroll office electronically via the Student Payroll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1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C 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ABC Template</Template>
  <TotalTime>3819</TotalTime>
  <Words>1149</Words>
  <Application>Microsoft Office PowerPoint</Application>
  <PresentationFormat>On-screen Show (4:3)</PresentationFormat>
  <Paragraphs>161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Garamond</vt:lpstr>
      <vt:lpstr>Times New Roman</vt:lpstr>
      <vt:lpstr>Wingdings</vt:lpstr>
      <vt:lpstr>ABC Template</vt:lpstr>
      <vt:lpstr>How to use the Student Payroll System</vt:lpstr>
      <vt:lpstr>How do I use the Student Payroll System?</vt:lpstr>
      <vt:lpstr>Add Student Job/Pay Rate/Supervisor</vt:lpstr>
      <vt:lpstr>Add Student Job/Pay Rate/Supervisor</vt:lpstr>
      <vt:lpstr>Add Student Job/Pay Rate/Supervisor</vt:lpstr>
      <vt:lpstr>Add Student Job/Pay Rate/Supervisor</vt:lpstr>
      <vt:lpstr>Add Student Job/Pay Rate/Supervisor</vt:lpstr>
      <vt:lpstr>Enter/Correct Student Time</vt:lpstr>
      <vt:lpstr>Enter/Correct Student Time</vt:lpstr>
      <vt:lpstr>Enter/Correct Student Time</vt:lpstr>
      <vt:lpstr>Enter/Correct Student Time</vt:lpstr>
      <vt:lpstr>Enter/Correct Student Time</vt:lpstr>
      <vt:lpstr>Approve Student Time</vt:lpstr>
      <vt:lpstr>Approve Student Time</vt:lpstr>
      <vt:lpstr>Approve Student Time</vt:lpstr>
      <vt:lpstr>Reactivate Student Job</vt:lpstr>
      <vt:lpstr>Reactivate Student Job</vt:lpstr>
    </vt:vector>
  </TitlesOfParts>
  <Company>Cal Poly 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2014 Fall Summit   Class Title  Class Sub-Title   September 9, 2014</dc:title>
  <dc:creator>kweller</dc:creator>
  <cp:lastModifiedBy>Jennifer Hiatt</cp:lastModifiedBy>
  <cp:revision>269</cp:revision>
  <cp:lastPrinted>2016-09-01T23:47:43Z</cp:lastPrinted>
  <dcterms:created xsi:type="dcterms:W3CDTF">2014-06-25T15:57:07Z</dcterms:created>
  <dcterms:modified xsi:type="dcterms:W3CDTF">2019-02-22T18:41:55Z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