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6"/>
  </p:notesMasterIdLst>
  <p:sldIdLst>
    <p:sldId id="2147374229" r:id="rId7"/>
    <p:sldId id="2147374230" r:id="rId8"/>
    <p:sldId id="2147374262" r:id="rId9"/>
    <p:sldId id="1010" r:id="rId10"/>
    <p:sldId id="1011" r:id="rId11"/>
    <p:sldId id="1012" r:id="rId12"/>
    <p:sldId id="2147374258" r:id="rId13"/>
    <p:sldId id="2147374238" r:id="rId14"/>
    <p:sldId id="2147374252" r:id="rId15"/>
    <p:sldId id="2147374260" r:id="rId16"/>
    <p:sldId id="2147374261" r:id="rId17"/>
    <p:sldId id="1290" r:id="rId18"/>
    <p:sldId id="2147374267" r:id="rId19"/>
    <p:sldId id="2147374264" r:id="rId20"/>
    <p:sldId id="4094" r:id="rId21"/>
    <p:sldId id="4111" r:id="rId22"/>
    <p:sldId id="4113" r:id="rId23"/>
    <p:sldId id="2147374254" r:id="rId24"/>
    <p:sldId id="2147374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73A9CB"/>
    <a:srgbClr val="E7E7E7"/>
    <a:srgbClr val="4D4D4D"/>
    <a:srgbClr val="B9DEE7"/>
    <a:srgbClr val="D5AE83"/>
    <a:srgbClr val="028853"/>
    <a:srgbClr val="BFBFBF"/>
    <a:srgbClr val="FFFFFF"/>
    <a:srgbClr val="A15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A2218-C629-4864-90DC-734AC6AA58A3}" v="1" dt="2023-02-02T14:39:07.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Mandich" userId="1a1ef3d7-8c9c-415b-8ede-5be60b8545c7" providerId="ADAL" clId="{187A2218-C629-4864-90DC-734AC6AA58A3}"/>
    <pc:docChg chg="custSel addSld modSld">
      <pc:chgData name="Maggie Mandich" userId="1a1ef3d7-8c9c-415b-8ede-5be60b8545c7" providerId="ADAL" clId="{187A2218-C629-4864-90DC-734AC6AA58A3}" dt="2023-02-02T14:40:10.885" v="132" actId="20577"/>
      <pc:docMkLst>
        <pc:docMk/>
      </pc:docMkLst>
      <pc:sldChg chg="add">
        <pc:chgData name="Maggie Mandich" userId="1a1ef3d7-8c9c-415b-8ede-5be60b8545c7" providerId="ADAL" clId="{187A2218-C629-4864-90DC-734AC6AA58A3}" dt="2023-02-02T14:39:07.357" v="0"/>
        <pc:sldMkLst>
          <pc:docMk/>
          <pc:sldMk cId="1765869895" sldId="1290"/>
        </pc:sldMkLst>
      </pc:sldChg>
      <pc:sldChg chg="modSp add mod">
        <pc:chgData name="Maggie Mandich" userId="1a1ef3d7-8c9c-415b-8ede-5be60b8545c7" providerId="ADAL" clId="{187A2218-C629-4864-90DC-734AC6AA58A3}" dt="2023-02-02T14:40:10.885" v="132" actId="20577"/>
        <pc:sldMkLst>
          <pc:docMk/>
          <pc:sldMk cId="1225834366" sldId="4094"/>
        </pc:sldMkLst>
        <pc:spChg chg="mod">
          <ac:chgData name="Maggie Mandich" userId="1a1ef3d7-8c9c-415b-8ede-5be60b8545c7" providerId="ADAL" clId="{187A2218-C629-4864-90DC-734AC6AA58A3}" dt="2023-02-02T14:39:12.077" v="2" actId="20577"/>
          <ac:spMkLst>
            <pc:docMk/>
            <pc:sldMk cId="1225834366" sldId="4094"/>
            <ac:spMk id="8" creationId="{D107480C-2573-9B4D-718D-2FCF0DEB3F37}"/>
          </ac:spMkLst>
        </pc:spChg>
        <pc:spChg chg="mod">
          <ac:chgData name="Maggie Mandich" userId="1a1ef3d7-8c9c-415b-8ede-5be60b8545c7" providerId="ADAL" clId="{187A2218-C629-4864-90DC-734AC6AA58A3}" dt="2023-02-02T14:40:10.885" v="132" actId="20577"/>
          <ac:spMkLst>
            <pc:docMk/>
            <pc:sldMk cId="1225834366" sldId="4094"/>
            <ac:spMk id="13" creationId="{A2D90DBF-C5DB-DEC3-C894-F0B1FC073943}"/>
          </ac:spMkLst>
        </pc:spChg>
      </pc:sldChg>
      <pc:sldChg chg="add">
        <pc:chgData name="Maggie Mandich" userId="1a1ef3d7-8c9c-415b-8ede-5be60b8545c7" providerId="ADAL" clId="{187A2218-C629-4864-90DC-734AC6AA58A3}" dt="2023-02-02T14:39:07.357" v="0"/>
        <pc:sldMkLst>
          <pc:docMk/>
          <pc:sldMk cId="1499836656" sldId="4111"/>
        </pc:sldMkLst>
      </pc:sldChg>
      <pc:sldChg chg="add">
        <pc:chgData name="Maggie Mandich" userId="1a1ef3d7-8c9c-415b-8ede-5be60b8545c7" providerId="ADAL" clId="{187A2218-C629-4864-90DC-734AC6AA58A3}" dt="2023-02-02T14:39:07.357" v="0"/>
        <pc:sldMkLst>
          <pc:docMk/>
          <pc:sldMk cId="2266595048" sldId="4113"/>
        </pc:sldMkLst>
      </pc:sldChg>
      <pc:sldChg chg="add">
        <pc:chgData name="Maggie Mandich" userId="1a1ef3d7-8c9c-415b-8ede-5be60b8545c7" providerId="ADAL" clId="{187A2218-C629-4864-90DC-734AC6AA58A3}" dt="2023-02-02T14:39:07.357" v="0"/>
        <pc:sldMkLst>
          <pc:docMk/>
          <pc:sldMk cId="1410884915" sldId="2147374264"/>
        </pc:sldMkLst>
      </pc:sldChg>
      <pc:sldChg chg="add">
        <pc:chgData name="Maggie Mandich" userId="1a1ef3d7-8c9c-415b-8ede-5be60b8545c7" providerId="ADAL" clId="{187A2218-C629-4864-90DC-734AC6AA58A3}" dt="2023-02-02T14:39:07.357" v="0"/>
        <pc:sldMkLst>
          <pc:docMk/>
          <pc:sldMk cId="2105774032" sldId="2147374267"/>
        </pc:sldMkLst>
      </pc:sldChg>
    </pc:docChg>
  </pc:docChgLst>
  <pc:docChgLst>
    <pc:chgData name="McClurg, Tu" userId="ed80ae7e-7f45-4369-bcb7-adcb66c93ab0" providerId="ADAL" clId="{3A63D6A3-6018-426C-8C6F-9DBD221E42AF}"/>
    <pc:docChg chg="undo custSel addSld modSld">
      <pc:chgData name="McClurg, Tu" userId="ed80ae7e-7f45-4369-bcb7-adcb66c93ab0" providerId="ADAL" clId="{3A63D6A3-6018-426C-8C6F-9DBD221E42AF}" dt="2023-01-26T23:33:15.747" v="370" actId="1076"/>
      <pc:docMkLst>
        <pc:docMk/>
      </pc:docMkLst>
      <pc:sldChg chg="add">
        <pc:chgData name="McClurg, Tu" userId="ed80ae7e-7f45-4369-bcb7-adcb66c93ab0" providerId="ADAL" clId="{3A63D6A3-6018-426C-8C6F-9DBD221E42AF}" dt="2023-01-26T23:21:15.055" v="120"/>
        <pc:sldMkLst>
          <pc:docMk/>
          <pc:sldMk cId="3781773691" sldId="1010"/>
        </pc:sldMkLst>
      </pc:sldChg>
      <pc:sldChg chg="add">
        <pc:chgData name="McClurg, Tu" userId="ed80ae7e-7f45-4369-bcb7-adcb66c93ab0" providerId="ADAL" clId="{3A63D6A3-6018-426C-8C6F-9DBD221E42AF}" dt="2023-01-26T23:21:15.055" v="120"/>
        <pc:sldMkLst>
          <pc:docMk/>
          <pc:sldMk cId="4260558743" sldId="1011"/>
        </pc:sldMkLst>
      </pc:sldChg>
      <pc:sldChg chg="add">
        <pc:chgData name="McClurg, Tu" userId="ed80ae7e-7f45-4369-bcb7-adcb66c93ab0" providerId="ADAL" clId="{3A63D6A3-6018-426C-8C6F-9DBD221E42AF}" dt="2023-01-26T23:21:15.055" v="120"/>
        <pc:sldMkLst>
          <pc:docMk/>
          <pc:sldMk cId="318358104" sldId="1012"/>
        </pc:sldMkLst>
      </pc:sldChg>
      <pc:sldChg chg="modSp mod">
        <pc:chgData name="McClurg, Tu" userId="ed80ae7e-7f45-4369-bcb7-adcb66c93ab0" providerId="ADAL" clId="{3A63D6A3-6018-426C-8C6F-9DBD221E42AF}" dt="2023-01-26T23:32:49.428" v="368" actId="20577"/>
        <pc:sldMkLst>
          <pc:docMk/>
          <pc:sldMk cId="2562683301" sldId="2147374229"/>
        </pc:sldMkLst>
        <pc:spChg chg="mod">
          <ac:chgData name="McClurg, Tu" userId="ed80ae7e-7f45-4369-bcb7-adcb66c93ab0" providerId="ADAL" clId="{3A63D6A3-6018-426C-8C6F-9DBD221E42AF}" dt="2023-01-26T23:32:49.428" v="368" actId="20577"/>
          <ac:spMkLst>
            <pc:docMk/>
            <pc:sldMk cId="2562683301" sldId="2147374229"/>
            <ac:spMk id="2" creationId="{D3315A3B-5DCE-A14A-AC6F-BADE6578ABC0}"/>
          </ac:spMkLst>
        </pc:spChg>
      </pc:sldChg>
      <pc:sldChg chg="modSp mod">
        <pc:chgData name="McClurg, Tu" userId="ed80ae7e-7f45-4369-bcb7-adcb66c93ab0" providerId="ADAL" clId="{3A63D6A3-6018-426C-8C6F-9DBD221E42AF}" dt="2023-01-26T23:22:57.150" v="340" actId="20577"/>
        <pc:sldMkLst>
          <pc:docMk/>
          <pc:sldMk cId="853943644" sldId="2147374230"/>
        </pc:sldMkLst>
        <pc:graphicFrameChg chg="mod modGraphic">
          <ac:chgData name="McClurg, Tu" userId="ed80ae7e-7f45-4369-bcb7-adcb66c93ab0" providerId="ADAL" clId="{3A63D6A3-6018-426C-8C6F-9DBD221E42AF}" dt="2023-01-26T23:22:57.150" v="340" actId="20577"/>
          <ac:graphicFrameMkLst>
            <pc:docMk/>
            <pc:sldMk cId="853943644" sldId="2147374230"/>
            <ac:graphicFrameMk id="4" creationId="{8CA1BD03-C7C6-D45E-23C6-C919A0600509}"/>
          </ac:graphicFrameMkLst>
        </pc:graphicFrameChg>
      </pc:sldChg>
      <pc:sldChg chg="modSp mod">
        <pc:chgData name="McClurg, Tu" userId="ed80ae7e-7f45-4369-bcb7-adcb66c93ab0" providerId="ADAL" clId="{3A63D6A3-6018-426C-8C6F-9DBD221E42AF}" dt="2023-01-26T23:33:15.747" v="370" actId="1076"/>
        <pc:sldMkLst>
          <pc:docMk/>
          <pc:sldMk cId="3662322195" sldId="2147374261"/>
        </pc:sldMkLst>
        <pc:graphicFrameChg chg="mod modGraphic">
          <ac:chgData name="McClurg, Tu" userId="ed80ae7e-7f45-4369-bcb7-adcb66c93ab0" providerId="ADAL" clId="{3A63D6A3-6018-426C-8C6F-9DBD221E42AF}" dt="2023-01-26T23:33:15.747" v="370" actId="1076"/>
          <ac:graphicFrameMkLst>
            <pc:docMk/>
            <pc:sldMk cId="3662322195" sldId="2147374261"/>
            <ac:graphicFrameMk id="11" creationId="{1E867224-4FE8-9E6C-A631-B2BB5B9BD524}"/>
          </ac:graphicFrameMkLst>
        </pc:graphicFrameChg>
      </pc:sldChg>
      <pc:sldChg chg="addSp delSp modSp add mod modAnim">
        <pc:chgData name="McClurg, Tu" userId="ed80ae7e-7f45-4369-bcb7-adcb66c93ab0" providerId="ADAL" clId="{3A63D6A3-6018-426C-8C6F-9DBD221E42AF}" dt="2023-01-26T23:20:02.167" v="119" actId="1076"/>
        <pc:sldMkLst>
          <pc:docMk/>
          <pc:sldMk cId="4063111489" sldId="2147374262"/>
        </pc:sldMkLst>
        <pc:spChg chg="mod">
          <ac:chgData name="McClurg, Tu" userId="ed80ae7e-7f45-4369-bcb7-adcb66c93ab0" providerId="ADAL" clId="{3A63D6A3-6018-426C-8C6F-9DBD221E42AF}" dt="2023-01-26T22:51:00.426" v="98" actId="20577"/>
          <ac:spMkLst>
            <pc:docMk/>
            <pc:sldMk cId="4063111489" sldId="2147374262"/>
            <ac:spMk id="2" creationId="{4ED5D21E-9704-46AA-B9E1-28F4648EF41F}"/>
          </ac:spMkLst>
        </pc:spChg>
        <pc:spChg chg="add del">
          <ac:chgData name="McClurg, Tu" userId="ed80ae7e-7f45-4369-bcb7-adcb66c93ab0" providerId="ADAL" clId="{3A63D6A3-6018-426C-8C6F-9DBD221E42AF}" dt="2023-01-26T23:13:22.061" v="100" actId="22"/>
          <ac:spMkLst>
            <pc:docMk/>
            <pc:sldMk cId="4063111489" sldId="2147374262"/>
            <ac:spMk id="6" creationId="{F51B74A2-6466-847A-F0E0-146C7A95ABCE}"/>
          </ac:spMkLst>
        </pc:spChg>
        <pc:graphicFrameChg chg="del">
          <ac:chgData name="McClurg, Tu" userId="ed80ae7e-7f45-4369-bcb7-adcb66c93ab0" providerId="ADAL" clId="{3A63D6A3-6018-426C-8C6F-9DBD221E42AF}" dt="2023-01-26T22:50:52.893" v="74" actId="478"/>
          <ac:graphicFrameMkLst>
            <pc:docMk/>
            <pc:sldMk cId="4063111489" sldId="2147374262"/>
            <ac:graphicFrameMk id="4" creationId="{8CA1BD03-C7C6-D45E-23C6-C919A0600509}"/>
          </ac:graphicFrameMkLst>
        </pc:graphicFrameChg>
        <pc:picChg chg="add del mod">
          <ac:chgData name="McClurg, Tu" userId="ed80ae7e-7f45-4369-bcb7-adcb66c93ab0" providerId="ADAL" clId="{3A63D6A3-6018-426C-8C6F-9DBD221E42AF}" dt="2023-01-26T23:14:15.838" v="106" actId="478"/>
          <ac:picMkLst>
            <pc:docMk/>
            <pc:sldMk cId="4063111489" sldId="2147374262"/>
            <ac:picMk id="8" creationId="{946875E2-F75E-16F3-5DBC-8A49564C79CC}"/>
          </ac:picMkLst>
        </pc:picChg>
        <pc:picChg chg="add mod">
          <ac:chgData name="McClurg, Tu" userId="ed80ae7e-7f45-4369-bcb7-adcb66c93ab0" providerId="ADAL" clId="{3A63D6A3-6018-426C-8C6F-9DBD221E42AF}" dt="2023-01-26T23:20:02.167" v="119" actId="1076"/>
          <ac:picMkLst>
            <pc:docMk/>
            <pc:sldMk cId="4063111489" sldId="2147374262"/>
            <ac:picMk id="9" creationId="{6C50E627-DBD5-AC25-DDEE-CFA7636D27B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Project</c:v>
                </c:pt>
              </c:strCache>
            </c:strRef>
          </c:tx>
          <c:spPr>
            <a:solidFill>
              <a:schemeClr val="accent6">
                <a:lumMod val="20000"/>
                <a:lumOff val="80000"/>
              </a:schemeClr>
            </a:solidFill>
            <a:ln w="9525">
              <a:solidFill>
                <a:schemeClr val="bg1"/>
              </a:solidFill>
            </a:ln>
          </c:spPr>
          <c:dPt>
            <c:idx val="0"/>
            <c:bubble3D val="0"/>
            <c:spPr>
              <a:solidFill>
                <a:srgbClr val="577590"/>
              </a:solidFill>
              <a:ln w="9525">
                <a:solidFill>
                  <a:schemeClr val="bg1"/>
                </a:solidFill>
              </a:ln>
              <a:effectLst/>
            </c:spPr>
            <c:extLst>
              <c:ext xmlns:c16="http://schemas.microsoft.com/office/drawing/2014/chart" uri="{C3380CC4-5D6E-409C-BE32-E72D297353CC}">
                <c16:uniqueId val="{00000001-5695-48B2-B4F5-B30CE97ACD1A}"/>
              </c:ext>
            </c:extLst>
          </c:dPt>
          <c:dPt>
            <c:idx val="1"/>
            <c:bubble3D val="0"/>
            <c:spPr>
              <a:solidFill>
                <a:srgbClr val="577590"/>
              </a:solidFill>
              <a:ln w="9525">
                <a:solidFill>
                  <a:schemeClr val="bg1"/>
                </a:solidFill>
              </a:ln>
              <a:effectLst/>
            </c:spPr>
            <c:extLst>
              <c:ext xmlns:c16="http://schemas.microsoft.com/office/drawing/2014/chart" uri="{C3380CC4-5D6E-409C-BE32-E72D297353CC}">
                <c16:uniqueId val="{00000003-5695-48B2-B4F5-B30CE97ACD1A}"/>
              </c:ext>
            </c:extLst>
          </c:dPt>
          <c:dPt>
            <c:idx val="2"/>
            <c:bubble3D val="0"/>
            <c:spPr>
              <a:solidFill>
                <a:srgbClr val="577590"/>
              </a:solidFill>
              <a:ln w="9525">
                <a:solidFill>
                  <a:schemeClr val="bg1"/>
                </a:solidFill>
              </a:ln>
              <a:effectLst/>
            </c:spPr>
            <c:extLst>
              <c:ext xmlns:c16="http://schemas.microsoft.com/office/drawing/2014/chart" uri="{C3380CC4-5D6E-409C-BE32-E72D297353CC}">
                <c16:uniqueId val="{00000005-5695-48B2-B4F5-B30CE97ACD1A}"/>
              </c:ext>
            </c:extLst>
          </c:dPt>
          <c:dPt>
            <c:idx val="3"/>
            <c:bubble3D val="0"/>
            <c:spPr>
              <a:solidFill>
                <a:srgbClr val="577590"/>
              </a:solidFill>
              <a:ln w="9525">
                <a:solidFill>
                  <a:schemeClr val="bg1"/>
                </a:solidFill>
              </a:ln>
              <a:effectLst/>
            </c:spPr>
            <c:extLst>
              <c:ext xmlns:c16="http://schemas.microsoft.com/office/drawing/2014/chart" uri="{C3380CC4-5D6E-409C-BE32-E72D297353CC}">
                <c16:uniqueId val="{00000007-5695-48B2-B4F5-B30CE97ACD1A}"/>
              </c:ext>
            </c:extLst>
          </c:dPt>
          <c:dPt>
            <c:idx val="4"/>
            <c:bubble3D val="0"/>
            <c:spPr>
              <a:solidFill>
                <a:srgbClr val="577590"/>
              </a:solidFill>
              <a:ln w="9525">
                <a:solidFill>
                  <a:schemeClr val="bg1"/>
                </a:solidFill>
              </a:ln>
              <a:effectLst/>
            </c:spPr>
            <c:extLst>
              <c:ext xmlns:c16="http://schemas.microsoft.com/office/drawing/2014/chart" uri="{C3380CC4-5D6E-409C-BE32-E72D297353CC}">
                <c16:uniqueId val="{00000009-5695-48B2-B4F5-B30CE97ACD1A}"/>
              </c:ext>
            </c:extLst>
          </c:dPt>
          <c:dPt>
            <c:idx val="5"/>
            <c:bubble3D val="0"/>
            <c:spPr>
              <a:solidFill>
                <a:srgbClr val="577590"/>
              </a:solidFill>
              <a:ln w="9525">
                <a:solidFill>
                  <a:schemeClr val="bg1"/>
                </a:solidFill>
              </a:ln>
              <a:effectLst/>
            </c:spPr>
            <c:extLst>
              <c:ext xmlns:c16="http://schemas.microsoft.com/office/drawing/2014/chart" uri="{C3380CC4-5D6E-409C-BE32-E72D297353CC}">
                <c16:uniqueId val="{0000000B-5695-48B2-B4F5-B30CE97ACD1A}"/>
              </c:ext>
            </c:extLst>
          </c:dPt>
          <c:dPt>
            <c:idx val="6"/>
            <c:bubble3D val="0"/>
            <c:spPr>
              <a:solidFill>
                <a:srgbClr val="577590"/>
              </a:solidFill>
              <a:ln w="9525">
                <a:solidFill>
                  <a:schemeClr val="bg1"/>
                </a:solidFill>
              </a:ln>
              <a:effectLst/>
            </c:spPr>
            <c:extLst>
              <c:ext xmlns:c16="http://schemas.microsoft.com/office/drawing/2014/chart" uri="{C3380CC4-5D6E-409C-BE32-E72D297353CC}">
                <c16:uniqueId val="{0000000D-5695-48B2-B4F5-B30CE97ACD1A}"/>
              </c:ext>
            </c:extLst>
          </c:dPt>
          <c:dPt>
            <c:idx val="7"/>
            <c:bubble3D val="0"/>
            <c:spPr>
              <a:solidFill>
                <a:srgbClr val="577590"/>
              </a:solidFill>
              <a:ln w="9525">
                <a:solidFill>
                  <a:schemeClr val="bg1"/>
                </a:solidFill>
              </a:ln>
              <a:effectLst/>
            </c:spPr>
            <c:extLst>
              <c:ext xmlns:c16="http://schemas.microsoft.com/office/drawing/2014/chart" uri="{C3380CC4-5D6E-409C-BE32-E72D297353CC}">
                <c16:uniqueId val="{0000000F-5695-48B2-B4F5-B30CE97ACD1A}"/>
              </c:ext>
            </c:extLst>
          </c:dPt>
          <c:dPt>
            <c:idx val="8"/>
            <c:bubble3D val="0"/>
            <c:spPr>
              <a:solidFill>
                <a:srgbClr val="577590"/>
              </a:solidFill>
              <a:ln w="9525">
                <a:solidFill>
                  <a:schemeClr val="bg1"/>
                </a:solidFill>
              </a:ln>
              <a:effectLst/>
            </c:spPr>
            <c:extLst>
              <c:ext xmlns:c16="http://schemas.microsoft.com/office/drawing/2014/chart" uri="{C3380CC4-5D6E-409C-BE32-E72D297353CC}">
                <c16:uniqueId val="{00000011-5695-48B2-B4F5-B30CE97ACD1A}"/>
              </c:ext>
            </c:extLst>
          </c:dPt>
          <c:dPt>
            <c:idx val="9"/>
            <c:bubble3D val="0"/>
            <c:spPr>
              <a:solidFill>
                <a:srgbClr val="577590"/>
              </a:solidFill>
              <a:ln w="9525">
                <a:solidFill>
                  <a:schemeClr val="bg1"/>
                </a:solidFill>
              </a:ln>
              <a:effectLst/>
            </c:spPr>
            <c:extLst>
              <c:ext xmlns:c16="http://schemas.microsoft.com/office/drawing/2014/chart" uri="{C3380CC4-5D6E-409C-BE32-E72D297353CC}">
                <c16:uniqueId val="{00000013-5695-48B2-B4F5-B30CE97ACD1A}"/>
              </c:ext>
            </c:extLst>
          </c:dPt>
          <c:dPt>
            <c:idx val="10"/>
            <c:bubble3D val="0"/>
            <c:spPr>
              <a:solidFill>
                <a:srgbClr val="577590"/>
              </a:solidFill>
              <a:ln w="9525">
                <a:solidFill>
                  <a:schemeClr val="bg1"/>
                </a:solidFill>
              </a:ln>
              <a:effectLst/>
            </c:spPr>
            <c:extLst>
              <c:ext xmlns:c16="http://schemas.microsoft.com/office/drawing/2014/chart" uri="{C3380CC4-5D6E-409C-BE32-E72D297353CC}">
                <c16:uniqueId val="{00000015-5695-48B2-B4F5-B30CE97ACD1A}"/>
              </c:ext>
            </c:extLst>
          </c:dPt>
          <c:dPt>
            <c:idx val="11"/>
            <c:bubble3D val="0"/>
            <c:spPr>
              <a:solidFill>
                <a:srgbClr val="577590"/>
              </a:solidFill>
              <a:ln w="9525">
                <a:solidFill>
                  <a:schemeClr val="bg1"/>
                </a:solidFill>
              </a:ln>
              <a:effectLst/>
            </c:spPr>
            <c:extLst>
              <c:ext xmlns:c16="http://schemas.microsoft.com/office/drawing/2014/chart" uri="{C3380CC4-5D6E-409C-BE32-E72D297353CC}">
                <c16:uniqueId val="{00000017-5695-48B2-B4F5-B30CE97ACD1A}"/>
              </c:ext>
            </c:extLst>
          </c:dPt>
          <c:dPt>
            <c:idx val="12"/>
            <c:bubble3D val="0"/>
            <c:spPr>
              <a:solidFill>
                <a:srgbClr val="577590"/>
              </a:solidFill>
              <a:ln w="9525">
                <a:solidFill>
                  <a:schemeClr val="bg1"/>
                </a:solidFill>
              </a:ln>
              <a:effectLst/>
            </c:spPr>
            <c:extLst>
              <c:ext xmlns:c16="http://schemas.microsoft.com/office/drawing/2014/chart" uri="{C3380CC4-5D6E-409C-BE32-E72D297353CC}">
                <c16:uniqueId val="{00000019-5695-48B2-B4F5-B30CE97ACD1A}"/>
              </c:ext>
            </c:extLst>
          </c:dPt>
          <c:dPt>
            <c:idx val="13"/>
            <c:bubble3D val="0"/>
            <c:spPr>
              <a:solidFill>
                <a:srgbClr val="577590"/>
              </a:solidFill>
              <a:ln w="9525">
                <a:solidFill>
                  <a:schemeClr val="bg1"/>
                </a:solidFill>
              </a:ln>
              <a:effectLst/>
            </c:spPr>
            <c:extLst>
              <c:ext xmlns:c16="http://schemas.microsoft.com/office/drawing/2014/chart" uri="{C3380CC4-5D6E-409C-BE32-E72D297353CC}">
                <c16:uniqueId val="{0000001B-5695-48B2-B4F5-B30CE97ACD1A}"/>
              </c:ext>
            </c:extLst>
          </c:dPt>
          <c:dPt>
            <c:idx val="14"/>
            <c:bubble3D val="0"/>
            <c:spPr>
              <a:solidFill>
                <a:srgbClr val="577590"/>
              </a:solidFill>
              <a:ln w="9525">
                <a:solidFill>
                  <a:schemeClr val="bg1"/>
                </a:solidFill>
              </a:ln>
              <a:effectLst/>
            </c:spPr>
            <c:extLst>
              <c:ext xmlns:c16="http://schemas.microsoft.com/office/drawing/2014/chart" uri="{C3380CC4-5D6E-409C-BE32-E72D297353CC}">
                <c16:uniqueId val="{0000001D-5695-48B2-B4F5-B30CE97ACD1A}"/>
              </c:ext>
            </c:extLst>
          </c:dPt>
          <c:dPt>
            <c:idx val="15"/>
            <c:bubble3D val="0"/>
            <c:spPr>
              <a:solidFill>
                <a:srgbClr val="577590"/>
              </a:solidFill>
              <a:ln w="9525">
                <a:solidFill>
                  <a:schemeClr val="bg1"/>
                </a:solidFill>
              </a:ln>
              <a:effectLst/>
            </c:spPr>
            <c:extLst>
              <c:ext xmlns:c16="http://schemas.microsoft.com/office/drawing/2014/chart" uri="{C3380CC4-5D6E-409C-BE32-E72D297353CC}">
                <c16:uniqueId val="{0000001F-5695-48B2-B4F5-B30CE97ACD1A}"/>
              </c:ext>
            </c:extLst>
          </c:dPt>
          <c:dPt>
            <c:idx val="16"/>
            <c:bubble3D val="0"/>
            <c:spPr>
              <a:solidFill>
                <a:schemeClr val="bg2"/>
              </a:solidFill>
              <a:ln w="9525">
                <a:solidFill>
                  <a:schemeClr val="bg1"/>
                </a:solidFill>
              </a:ln>
              <a:effectLst/>
            </c:spPr>
            <c:extLst>
              <c:ext xmlns:c16="http://schemas.microsoft.com/office/drawing/2014/chart" uri="{C3380CC4-5D6E-409C-BE32-E72D297353CC}">
                <c16:uniqueId val="{00000021-5695-48B2-B4F5-B30CE97ACD1A}"/>
              </c:ext>
            </c:extLst>
          </c:dPt>
          <c:dPt>
            <c:idx val="17"/>
            <c:bubble3D val="0"/>
            <c:spPr>
              <a:solidFill>
                <a:schemeClr val="bg2"/>
              </a:solidFill>
              <a:ln w="9525">
                <a:solidFill>
                  <a:schemeClr val="bg1"/>
                </a:solidFill>
              </a:ln>
              <a:effectLst/>
            </c:spPr>
            <c:extLst>
              <c:ext xmlns:c16="http://schemas.microsoft.com/office/drawing/2014/chart" uri="{C3380CC4-5D6E-409C-BE32-E72D297353CC}">
                <c16:uniqueId val="{00000023-5695-48B2-B4F5-B30CE97ACD1A}"/>
              </c:ext>
            </c:extLst>
          </c:dPt>
          <c:dPt>
            <c:idx val="18"/>
            <c:bubble3D val="0"/>
            <c:spPr>
              <a:solidFill>
                <a:schemeClr val="bg2"/>
              </a:solidFill>
              <a:ln w="9525">
                <a:solidFill>
                  <a:schemeClr val="bg1"/>
                </a:solidFill>
              </a:ln>
              <a:effectLst/>
            </c:spPr>
            <c:extLst>
              <c:ext xmlns:c16="http://schemas.microsoft.com/office/drawing/2014/chart" uri="{C3380CC4-5D6E-409C-BE32-E72D297353CC}">
                <c16:uniqueId val="{00000025-5695-48B2-B4F5-B30CE97ACD1A}"/>
              </c:ext>
            </c:extLst>
          </c:dPt>
          <c:dPt>
            <c:idx val="19"/>
            <c:bubble3D val="0"/>
            <c:spPr>
              <a:solidFill>
                <a:schemeClr val="bg2"/>
              </a:solidFill>
              <a:ln w="9525">
                <a:solidFill>
                  <a:schemeClr val="bg1"/>
                </a:solidFill>
              </a:ln>
              <a:effectLst/>
            </c:spPr>
            <c:extLst>
              <c:ext xmlns:c16="http://schemas.microsoft.com/office/drawing/2014/chart" uri="{C3380CC4-5D6E-409C-BE32-E72D297353CC}">
                <c16:uniqueId val="{00000027-5695-48B2-B4F5-B30CE97ACD1A}"/>
              </c:ext>
            </c:extLst>
          </c:dPt>
          <c:dPt>
            <c:idx val="20"/>
            <c:bubble3D val="0"/>
            <c:spPr>
              <a:solidFill>
                <a:schemeClr val="bg2"/>
              </a:solidFill>
              <a:ln w="9525">
                <a:solidFill>
                  <a:schemeClr val="bg1"/>
                </a:solidFill>
              </a:ln>
              <a:effectLst/>
            </c:spPr>
            <c:extLst>
              <c:ext xmlns:c16="http://schemas.microsoft.com/office/drawing/2014/chart" uri="{C3380CC4-5D6E-409C-BE32-E72D297353CC}">
                <c16:uniqueId val="{00000029-5695-48B2-B4F5-B30CE97ACD1A}"/>
              </c:ext>
            </c:extLst>
          </c:dPt>
          <c:dPt>
            <c:idx val="21"/>
            <c:bubble3D val="0"/>
            <c:spPr>
              <a:solidFill>
                <a:schemeClr val="bg2"/>
              </a:solidFill>
              <a:ln w="9525">
                <a:solidFill>
                  <a:schemeClr val="bg1"/>
                </a:solidFill>
              </a:ln>
              <a:effectLst/>
            </c:spPr>
            <c:extLst>
              <c:ext xmlns:c16="http://schemas.microsoft.com/office/drawing/2014/chart" uri="{C3380CC4-5D6E-409C-BE32-E72D297353CC}">
                <c16:uniqueId val="{0000002B-5695-48B2-B4F5-B30CE97ACD1A}"/>
              </c:ext>
            </c:extLst>
          </c:dPt>
          <c:dPt>
            <c:idx val="22"/>
            <c:bubble3D val="0"/>
            <c:spPr>
              <a:solidFill>
                <a:schemeClr val="bg2"/>
              </a:solidFill>
              <a:ln w="9525">
                <a:solidFill>
                  <a:schemeClr val="bg1"/>
                </a:solidFill>
              </a:ln>
              <a:effectLst/>
            </c:spPr>
            <c:extLst>
              <c:ext xmlns:c16="http://schemas.microsoft.com/office/drawing/2014/chart" uri="{C3380CC4-5D6E-409C-BE32-E72D297353CC}">
                <c16:uniqueId val="{0000002D-5695-48B2-B4F5-B30CE97ACD1A}"/>
              </c:ext>
            </c:extLst>
          </c:dPt>
          <c:dPt>
            <c:idx val="23"/>
            <c:bubble3D val="0"/>
            <c:spPr>
              <a:solidFill>
                <a:schemeClr val="bg2"/>
              </a:solidFill>
              <a:ln w="9525">
                <a:solidFill>
                  <a:schemeClr val="bg1"/>
                </a:solidFill>
              </a:ln>
              <a:effectLst/>
            </c:spPr>
            <c:extLst>
              <c:ext xmlns:c16="http://schemas.microsoft.com/office/drawing/2014/chart" uri="{C3380CC4-5D6E-409C-BE32-E72D297353CC}">
                <c16:uniqueId val="{0000002F-5695-48B2-B4F5-B30CE97ACD1A}"/>
              </c:ext>
            </c:extLst>
          </c:dPt>
          <c:cat>
            <c:strRef>
              <c:f>Sheet1!$B$1:$Y$1</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Sheet1!$B$2:$Y$2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30-5695-48B2-B4F5-B30CE97ACD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a:p>
            <a:endParaRPr lang="en-US"/>
          </a:p>
          <a:p>
            <a:r>
              <a:rPr lang="en-US"/>
              <a:t>Q&amp;A</a:t>
            </a:r>
          </a:p>
          <a:p>
            <a:r>
              <a:rPr lang="en-US"/>
              <a:t>Next Steps – Link to project website, load Kickoff deck on project website</a:t>
            </a:r>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18</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p:txBody>
      </p:sp>
      <p:sp>
        <p:nvSpPr>
          <p:cNvPr id="4" name="Slide Number Placeholder 3"/>
          <p:cNvSpPr>
            <a:spLocks noGrp="1"/>
          </p:cNvSpPr>
          <p:nvPr>
            <p:ph type="sldNum" sz="quarter" idx="5"/>
          </p:nvPr>
        </p:nvSpPr>
        <p:spPr/>
        <p:txBody>
          <a:bodyPr/>
          <a:lstStyle/>
          <a:p>
            <a:fld id="{09F2A1EC-128B-BD43-8E96-097372E81DCE}" type="slidenum">
              <a:rPr lang="en-US" smtClean="0"/>
              <a:t>19</a:t>
            </a:fld>
            <a:endParaRPr lang="en-US"/>
          </a:p>
        </p:txBody>
      </p:sp>
    </p:spTree>
    <p:extLst>
      <p:ext uri="{BB962C8B-B14F-4D97-AF65-F5344CB8AC3E}">
        <p14:creationId xmlns:p14="http://schemas.microsoft.com/office/powerpoint/2010/main" val="208106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209055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a:p>
            <a:endParaRPr lang="en-US"/>
          </a:p>
          <a:p>
            <a:r>
              <a:rPr lang="en-US"/>
              <a:t>Q&amp;A</a:t>
            </a:r>
          </a:p>
          <a:p>
            <a:r>
              <a:rPr lang="en-US"/>
              <a:t>Next Steps – Link to project website, load Kickoff deck on project website</a:t>
            </a:r>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280759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Homework assignment</a:t>
            </a:r>
          </a:p>
        </p:txBody>
      </p:sp>
      <p:sp>
        <p:nvSpPr>
          <p:cNvPr id="4" name="Slide Number Placeholder 3"/>
          <p:cNvSpPr>
            <a:spLocks noGrp="1"/>
          </p:cNvSpPr>
          <p:nvPr>
            <p:ph type="sldNum" sz="quarter" idx="5"/>
          </p:nvPr>
        </p:nvSpPr>
        <p:spPr/>
        <p:txBody>
          <a:bodyPr/>
          <a:lstStyle/>
          <a:p>
            <a:fld id="{B7303494-CFEE-4797-B493-B4DF4319A4B5}" type="slidenum">
              <a:rPr lang="en-US" smtClean="0"/>
              <a:t>8</a:t>
            </a:fld>
            <a:endParaRPr lang="en-US"/>
          </a:p>
        </p:txBody>
      </p:sp>
    </p:spTree>
    <p:extLst>
      <p:ext uri="{BB962C8B-B14F-4D97-AF65-F5344CB8AC3E}">
        <p14:creationId xmlns:p14="http://schemas.microsoft.com/office/powerpoint/2010/main" val="47071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18307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32242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0" name="Title 1"/>
          <p:cNvSpPr txBox="1">
            <a:spLocks/>
          </p:cNvSpPr>
          <p:nvPr userDrawn="1"/>
        </p:nvSpPr>
        <p:spPr>
          <a:xfrm>
            <a:off x="455877" y="170967"/>
            <a:ext cx="11137040" cy="578436"/>
          </a:xfrm>
          <a:prstGeom prst="rect">
            <a:avLst/>
          </a:prstGeom>
        </p:spPr>
        <p:txBody>
          <a:bodyPr vert="horz" lIns="121888" tIns="60944" rIns="121888" bIns="6094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732">
              <a:latin typeface="Arial" panose="020B0604020202020204" pitchFamily="34" charset="0"/>
              <a:cs typeface="Arial" panose="020B0604020202020204" pitchFamily="34" charset="0"/>
            </a:endParaRPr>
          </a:p>
        </p:txBody>
      </p:sp>
      <p:sp>
        <p:nvSpPr>
          <p:cNvPr id="9"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r>
              <a:rPr lang="en-US"/>
              <a:t>R2PO Training Strategy.pptx   10.24.2019</a:t>
            </a:r>
          </a:p>
        </p:txBody>
      </p:sp>
      <p:sp>
        <p:nvSpPr>
          <p:cNvPr id="6"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r>
              <a:rPr lang="en-US"/>
              <a:t>NEWMONT CORPORATION</a:t>
            </a:r>
          </a:p>
        </p:txBody>
      </p:sp>
    </p:spTree>
    <p:extLst>
      <p:ext uri="{BB962C8B-B14F-4D97-AF65-F5344CB8AC3E}">
        <p14:creationId xmlns:p14="http://schemas.microsoft.com/office/powerpoint/2010/main" val="386665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2/2/2023</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2" r:id="rId4"/>
    <p:sldLayoutId id="2147483703" r:id="rId5"/>
    <p:sldLayoutId id="2147483704" r:id="rId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1.xlsx"/><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chart" Target="../charts/chart1.xm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3200" b="1" dirty="0"/>
              <a:t>CSUBUY Phase 3: Procure-to-Pay (P2P)</a:t>
            </a:r>
            <a:endParaRPr lang="en-US" sz="3200" dirty="0"/>
          </a:p>
          <a:p>
            <a:r>
              <a:rPr lang="en-US" sz="3200" dirty="0"/>
              <a:t>Roadshow: The New Way to Procure &amp; Pay</a:t>
            </a:r>
            <a:endParaRPr lang="en-US" dirty="0">
              <a:cs typeface="Calibri"/>
            </a:endParaRP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Configuration Disclaimer</a:t>
            </a:r>
            <a:endParaRPr lang="en-US" dirty="0"/>
          </a:p>
        </p:txBody>
      </p:sp>
      <p:sp>
        <p:nvSpPr>
          <p:cNvPr id="4" name="Slide Number Placeholder 3">
            <a:extLst>
              <a:ext uri="{FF2B5EF4-FFF2-40B4-BE49-F238E27FC236}">
                <a16:creationId xmlns:a16="http://schemas.microsoft.com/office/drawing/2014/main" id="{AFF8B29B-1731-4C2B-B2CF-EB81337EC050}"/>
              </a:ext>
            </a:extLst>
          </p:cNvPr>
          <p:cNvSpPr>
            <a:spLocks noGrp="1"/>
          </p:cNvSpPr>
          <p:nvPr>
            <p:ph type="sldNum" sz="quarter" idx="12"/>
          </p:nvPr>
        </p:nvSpPr>
        <p:spPr/>
        <p:txBody>
          <a:bodyPr/>
          <a:lstStyle/>
          <a:p>
            <a:pPr>
              <a:defRPr/>
            </a:pPr>
            <a:fld id="{CED457D9-197A-40CE-8ED6-C2575A9D3A64}" type="slidenum">
              <a:rPr lang="en-US" smtClean="0"/>
              <a:pPr>
                <a:defRPr/>
              </a:pPr>
              <a:t>10</a:t>
            </a:fld>
            <a:endParaRPr lang="en-US"/>
          </a:p>
        </p:txBody>
      </p:sp>
      <p:pic>
        <p:nvPicPr>
          <p:cNvPr id="12" name="Picture 11">
            <a:extLst>
              <a:ext uri="{FF2B5EF4-FFF2-40B4-BE49-F238E27FC236}">
                <a16:creationId xmlns:a16="http://schemas.microsoft.com/office/drawing/2014/main" id="{FA992635-1A5D-45F1-B8DB-5872D8533C58}"/>
              </a:ext>
            </a:extLst>
          </p:cNvPr>
          <p:cNvPicPr>
            <a:picLocks noChangeAspect="1"/>
          </p:cNvPicPr>
          <p:nvPr/>
        </p:nvPicPr>
        <p:blipFill>
          <a:blip r:embed="rId2"/>
          <a:stretch>
            <a:fillRect/>
          </a:stretch>
        </p:blipFill>
        <p:spPr>
          <a:xfrm>
            <a:off x="10455508" y="6163169"/>
            <a:ext cx="1347333" cy="463336"/>
          </a:xfrm>
          <a:prstGeom prst="rect">
            <a:avLst/>
          </a:prstGeom>
        </p:spPr>
      </p:pic>
      <p:grpSp>
        <p:nvGrpSpPr>
          <p:cNvPr id="3" name="Group 2">
            <a:extLst>
              <a:ext uri="{FF2B5EF4-FFF2-40B4-BE49-F238E27FC236}">
                <a16:creationId xmlns:a16="http://schemas.microsoft.com/office/drawing/2014/main" id="{2A3435E8-BB04-8FCD-BF62-03BE5477D7F7}"/>
              </a:ext>
            </a:extLst>
          </p:cNvPr>
          <p:cNvGrpSpPr/>
          <p:nvPr/>
        </p:nvGrpSpPr>
        <p:grpSpPr>
          <a:xfrm>
            <a:off x="3679224" y="2299901"/>
            <a:ext cx="4833551" cy="2258198"/>
            <a:chOff x="2737022" y="2299901"/>
            <a:chExt cx="4833551" cy="2258198"/>
          </a:xfrm>
        </p:grpSpPr>
        <p:pic>
          <p:nvPicPr>
            <p:cNvPr id="5" name="Picture 2">
              <a:extLst>
                <a:ext uri="{FF2B5EF4-FFF2-40B4-BE49-F238E27FC236}">
                  <a16:creationId xmlns:a16="http://schemas.microsoft.com/office/drawing/2014/main" id="{4AE9F2CC-383B-25AC-D450-7C60965E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8D0846-6FEF-6E1F-FC42-FD0A27BF650F}"/>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spTree>
    <p:extLst>
      <p:ext uri="{BB962C8B-B14F-4D97-AF65-F5344CB8AC3E}">
        <p14:creationId xmlns:p14="http://schemas.microsoft.com/office/powerpoint/2010/main" val="260316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Demo Details</a:t>
            </a:r>
            <a:endParaRPr lang="en-US" dirty="0"/>
          </a:p>
        </p:txBody>
      </p:sp>
      <p:sp>
        <p:nvSpPr>
          <p:cNvPr id="4" name="Slide Number Placeholder 3">
            <a:extLst>
              <a:ext uri="{FF2B5EF4-FFF2-40B4-BE49-F238E27FC236}">
                <a16:creationId xmlns:a16="http://schemas.microsoft.com/office/drawing/2014/main" id="{AFF8B29B-1731-4C2B-B2CF-EB81337EC050}"/>
              </a:ext>
            </a:extLst>
          </p:cNvPr>
          <p:cNvSpPr>
            <a:spLocks noGrp="1"/>
          </p:cNvSpPr>
          <p:nvPr>
            <p:ph type="sldNum" sz="quarter" idx="12"/>
          </p:nvPr>
        </p:nvSpPr>
        <p:spPr/>
        <p:txBody>
          <a:bodyPr/>
          <a:lstStyle/>
          <a:p>
            <a:pPr>
              <a:defRPr/>
            </a:pPr>
            <a:fld id="{CED457D9-197A-40CE-8ED6-C2575A9D3A64}" type="slidenum">
              <a:rPr lang="en-US" smtClean="0"/>
              <a:pPr>
                <a:defRPr/>
              </a:pPr>
              <a:t>11</a:t>
            </a:fld>
            <a:endParaRPr lang="en-US"/>
          </a:p>
        </p:txBody>
      </p:sp>
      <p:pic>
        <p:nvPicPr>
          <p:cNvPr id="12" name="Picture 11">
            <a:extLst>
              <a:ext uri="{FF2B5EF4-FFF2-40B4-BE49-F238E27FC236}">
                <a16:creationId xmlns:a16="http://schemas.microsoft.com/office/drawing/2014/main" id="{FA992635-1A5D-45F1-B8DB-5872D8533C58}"/>
              </a:ext>
            </a:extLst>
          </p:cNvPr>
          <p:cNvPicPr>
            <a:picLocks noChangeAspect="1"/>
          </p:cNvPicPr>
          <p:nvPr/>
        </p:nvPicPr>
        <p:blipFill>
          <a:blip r:embed="rId2"/>
          <a:stretch>
            <a:fillRect/>
          </a:stretch>
        </p:blipFill>
        <p:spPr>
          <a:xfrm>
            <a:off x="10455508" y="6163169"/>
            <a:ext cx="1347333" cy="463336"/>
          </a:xfrm>
          <a:prstGeom prst="rect">
            <a:avLst/>
          </a:prstGeom>
        </p:spPr>
      </p:pic>
      <p:pic>
        <p:nvPicPr>
          <p:cNvPr id="7" name="Graphic 6" descr="Female Profile with solid fill">
            <a:extLst>
              <a:ext uri="{FF2B5EF4-FFF2-40B4-BE49-F238E27FC236}">
                <a16:creationId xmlns:a16="http://schemas.microsoft.com/office/drawing/2014/main" id="{3C9D96B8-15F0-BE42-D44B-92AF55BC5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637" y="1282953"/>
            <a:ext cx="1639463" cy="1639463"/>
          </a:xfrm>
          <a:prstGeom prst="rect">
            <a:avLst/>
          </a:prstGeom>
        </p:spPr>
      </p:pic>
      <p:sp>
        <p:nvSpPr>
          <p:cNvPr id="8" name="TextBox 7">
            <a:extLst>
              <a:ext uri="{FF2B5EF4-FFF2-40B4-BE49-F238E27FC236}">
                <a16:creationId xmlns:a16="http://schemas.microsoft.com/office/drawing/2014/main" id="{FBCD5BBE-7D10-5D13-BDF6-B126F7B70460}"/>
              </a:ext>
            </a:extLst>
          </p:cNvPr>
          <p:cNvSpPr txBox="1"/>
          <p:nvPr/>
        </p:nvSpPr>
        <p:spPr>
          <a:xfrm>
            <a:off x="974436" y="2702103"/>
            <a:ext cx="2244564" cy="369332"/>
          </a:xfrm>
          <a:prstGeom prst="rect">
            <a:avLst/>
          </a:prstGeom>
          <a:noFill/>
        </p:spPr>
        <p:txBody>
          <a:bodyPr wrap="square" rtlCol="0">
            <a:spAutoFit/>
          </a:bodyPr>
          <a:lstStyle/>
          <a:p>
            <a:pPr algn="ctr"/>
            <a:r>
              <a:rPr lang="en-US" dirty="0"/>
              <a:t>User Profile Defaults</a:t>
            </a:r>
          </a:p>
        </p:txBody>
      </p:sp>
      <p:pic>
        <p:nvPicPr>
          <p:cNvPr id="9" name="Graphic 8" descr="Gears with solid fill">
            <a:extLst>
              <a:ext uri="{FF2B5EF4-FFF2-40B4-BE49-F238E27FC236}">
                <a16:creationId xmlns:a16="http://schemas.microsoft.com/office/drawing/2014/main" id="{504CD553-1071-DED9-B6C3-069EB4BD3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2802" y="3220453"/>
            <a:ext cx="1531132" cy="1531132"/>
          </a:xfrm>
          <a:prstGeom prst="rect">
            <a:avLst/>
          </a:prstGeom>
        </p:spPr>
      </p:pic>
      <p:sp>
        <p:nvSpPr>
          <p:cNvPr id="10" name="TextBox 9">
            <a:extLst>
              <a:ext uri="{FF2B5EF4-FFF2-40B4-BE49-F238E27FC236}">
                <a16:creationId xmlns:a16="http://schemas.microsoft.com/office/drawing/2014/main" id="{CCB2AF0E-BCA5-CB51-B723-53EB42EEFE62}"/>
              </a:ext>
            </a:extLst>
          </p:cNvPr>
          <p:cNvSpPr txBox="1"/>
          <p:nvPr/>
        </p:nvSpPr>
        <p:spPr>
          <a:xfrm>
            <a:off x="777368" y="4751585"/>
            <a:ext cx="2638700" cy="646331"/>
          </a:xfrm>
          <a:prstGeom prst="rect">
            <a:avLst/>
          </a:prstGeom>
          <a:noFill/>
        </p:spPr>
        <p:txBody>
          <a:bodyPr wrap="square" rtlCol="0">
            <a:spAutoFit/>
          </a:bodyPr>
          <a:lstStyle/>
          <a:p>
            <a:pPr algn="ctr"/>
            <a:r>
              <a:rPr lang="en-US" dirty="0"/>
              <a:t>Application Values &amp; Approvers</a:t>
            </a:r>
          </a:p>
        </p:txBody>
      </p:sp>
      <p:graphicFrame>
        <p:nvGraphicFramePr>
          <p:cNvPr id="11" name="Table 33">
            <a:extLst>
              <a:ext uri="{FF2B5EF4-FFF2-40B4-BE49-F238E27FC236}">
                <a16:creationId xmlns:a16="http://schemas.microsoft.com/office/drawing/2014/main" id="{1E867224-4FE8-9E6C-A631-B2BB5B9BD524}"/>
              </a:ext>
            </a:extLst>
          </p:cNvPr>
          <p:cNvGraphicFramePr>
            <a:graphicFrameLocks noGrp="1"/>
          </p:cNvGraphicFramePr>
          <p:nvPr>
            <p:extLst>
              <p:ext uri="{D42A27DB-BD31-4B8C-83A1-F6EECF244321}">
                <p14:modId xmlns:p14="http://schemas.microsoft.com/office/powerpoint/2010/main" val="825669232"/>
              </p:ext>
            </p:extLst>
          </p:nvPr>
        </p:nvGraphicFramePr>
        <p:xfrm>
          <a:off x="4008881" y="2390140"/>
          <a:ext cx="6747350" cy="2077720"/>
        </p:xfrm>
        <a:graphic>
          <a:graphicData uri="http://schemas.openxmlformats.org/drawingml/2006/table">
            <a:tbl>
              <a:tblPr firstRow="1" bandRow="1">
                <a:tableStyleId>{5FD0F851-EC5A-4D38-B0AD-8093EC10F338}</a:tableStyleId>
              </a:tblPr>
              <a:tblGrid>
                <a:gridCol w="4918550">
                  <a:extLst>
                    <a:ext uri="{9D8B030D-6E8A-4147-A177-3AD203B41FA5}">
                      <a16:colId xmlns:a16="http://schemas.microsoft.com/office/drawing/2014/main" val="1886294121"/>
                    </a:ext>
                  </a:extLst>
                </a:gridCol>
                <a:gridCol w="1828800">
                  <a:extLst>
                    <a:ext uri="{9D8B030D-6E8A-4147-A177-3AD203B41FA5}">
                      <a16:colId xmlns:a16="http://schemas.microsoft.com/office/drawing/2014/main" val="1037679583"/>
                    </a:ext>
                  </a:extLst>
                </a:gridCol>
              </a:tblGrid>
              <a:tr h="370840">
                <a:tc>
                  <a:txBody>
                    <a:bodyPr/>
                    <a:lstStyle/>
                    <a:p>
                      <a:r>
                        <a:rPr lang="en-US" dirty="0"/>
                        <a:t>Activity</a:t>
                      </a:r>
                    </a:p>
                  </a:txBody>
                  <a:tcPr/>
                </a:tc>
                <a:tc>
                  <a:txBody>
                    <a:bodyPr/>
                    <a:lstStyle/>
                    <a:p>
                      <a:r>
                        <a:rPr lang="en-US" dirty="0"/>
                        <a:t>Role</a:t>
                      </a:r>
                    </a:p>
                  </a:txBody>
                  <a:tcPr/>
                </a:tc>
                <a:extLst>
                  <a:ext uri="{0D108BD9-81ED-4DB2-BD59-A6C34878D82A}">
                    <a16:rowId xmlns:a16="http://schemas.microsoft.com/office/drawing/2014/main" val="805637742"/>
                  </a:ext>
                </a:extLst>
              </a:tr>
              <a:tr h="370840">
                <a:tc>
                  <a:txBody>
                    <a:bodyPr/>
                    <a:lstStyle/>
                    <a:p>
                      <a:pPr lvl="0">
                        <a:buNone/>
                      </a:pPr>
                      <a:r>
                        <a:rPr lang="en-US" sz="1600" b="0" i="0" u="none" strike="noStrike" noProof="0" dirty="0">
                          <a:latin typeface="Calibri"/>
                        </a:rPr>
                        <a:t>General Navigation &amp; Global Functionality:</a:t>
                      </a:r>
                    </a:p>
                    <a:p>
                      <a:pPr marL="742950" lvl="1" indent="-285750">
                        <a:buFont typeface="Arial" panose="020B0604020202020204" pitchFamily="34" charset="0"/>
                        <a:buChar char="•"/>
                      </a:pPr>
                      <a:r>
                        <a:rPr lang="en-US" sz="1600" b="0" i="0" u="none" strike="noStrike" noProof="0" dirty="0">
                          <a:latin typeface="Calibri"/>
                        </a:rPr>
                        <a:t>CSUBUY Layout</a:t>
                      </a:r>
                    </a:p>
                    <a:p>
                      <a:pPr marL="742950" lvl="1" indent="-285750">
                        <a:buFont typeface="Arial" panose="020B0604020202020204" pitchFamily="34" charset="0"/>
                        <a:buChar char="•"/>
                      </a:pPr>
                      <a:r>
                        <a:rPr lang="en-US" sz="1600" b="0" i="0" u="none" strike="noStrike" noProof="0" dirty="0">
                          <a:latin typeface="Calibri"/>
                        </a:rPr>
                        <a:t>Profile Settings</a:t>
                      </a:r>
                    </a:p>
                    <a:p>
                      <a:pPr marL="742950" lvl="1" indent="-285750">
                        <a:buFont typeface="Arial" panose="020B0604020202020204" pitchFamily="34" charset="0"/>
                        <a:buChar char="•"/>
                      </a:pPr>
                      <a:r>
                        <a:rPr lang="en-US" sz="1600" b="0" i="0" u="none" strike="noStrike" noProof="0" dirty="0">
                          <a:latin typeface="Calibri"/>
                        </a:rPr>
                        <a:t>Search</a:t>
                      </a:r>
                      <a:endParaRPr lang="en-US" sz="1600" dirty="0"/>
                    </a:p>
                  </a:txBody>
                  <a:tcPr/>
                </a:tc>
                <a:tc>
                  <a:txBody>
                    <a:bodyPr/>
                    <a:lstStyle/>
                    <a:p>
                      <a:r>
                        <a:rPr lang="en-US" dirty="0"/>
                        <a:t>Requester</a:t>
                      </a:r>
                    </a:p>
                  </a:txBody>
                  <a:tcPr/>
                </a:tc>
                <a:extLst>
                  <a:ext uri="{0D108BD9-81ED-4DB2-BD59-A6C34878D82A}">
                    <a16:rowId xmlns:a16="http://schemas.microsoft.com/office/drawing/2014/main" val="1575107959"/>
                  </a:ext>
                </a:extLst>
              </a:tr>
              <a:tr h="370840">
                <a:tc>
                  <a:txBody>
                    <a:bodyPr/>
                    <a:lstStyle/>
                    <a:p>
                      <a:pPr lvl="0">
                        <a:buNone/>
                      </a:pPr>
                      <a:r>
                        <a:rPr lang="en-US" sz="1600" b="0" i="0" u="none" strike="noStrike" noProof="0" dirty="0">
                          <a:latin typeface="Calibri"/>
                        </a:rPr>
                        <a:t>Overview of Forms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Requester &amp; Approver</a:t>
                      </a:r>
                    </a:p>
                  </a:txBody>
                  <a:tcPr/>
                </a:tc>
                <a:extLst>
                  <a:ext uri="{0D108BD9-81ED-4DB2-BD59-A6C34878D82A}">
                    <a16:rowId xmlns:a16="http://schemas.microsoft.com/office/drawing/2014/main" val="2264369107"/>
                  </a:ext>
                </a:extLst>
              </a:tr>
            </a:tbl>
          </a:graphicData>
        </a:graphic>
      </p:graphicFrame>
    </p:spTree>
    <p:extLst>
      <p:ext uri="{BB962C8B-B14F-4D97-AF65-F5344CB8AC3E}">
        <p14:creationId xmlns:p14="http://schemas.microsoft.com/office/powerpoint/2010/main" val="366232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3706" y="3011"/>
          <a:ext cx="2116" cy="2116"/>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3" name="Object 2" hidden="1"/>
                      <p:cNvPicPr/>
                      <p:nvPr/>
                    </p:nvPicPr>
                    <p:blipFill>
                      <a:blip r:embed="rId6"/>
                      <a:stretch>
                        <a:fillRect/>
                      </a:stretch>
                    </p:blipFill>
                    <p:spPr>
                      <a:xfrm>
                        <a:off x="3706" y="3011"/>
                        <a:ext cx="2116" cy="2116"/>
                      </a:xfrm>
                      <a:prstGeom prst="rect">
                        <a:avLst/>
                      </a:prstGeom>
                    </p:spPr>
                  </p:pic>
                </p:oleObj>
              </mc:Fallback>
            </mc:AlternateContent>
          </a:graphicData>
        </a:graphic>
      </p:graphicFrame>
      <p:sp>
        <p:nvSpPr>
          <p:cNvPr id="2" name="Rectangle 1" hidden="1"/>
          <p:cNvSpPr/>
          <p:nvPr>
            <p:custDataLst>
              <p:tags r:id="rId2"/>
            </p:custDataLst>
          </p:nvPr>
        </p:nvSpPr>
        <p:spPr bwMode="auto">
          <a:xfrm>
            <a:off x="1588" y="893"/>
            <a:ext cx="211612" cy="211612"/>
          </a:xfrm>
          <a:prstGeom prst="rect">
            <a:avLst/>
          </a:pr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rtlCol="0" anchor="ctr"/>
          <a:lstStyle/>
          <a:p>
            <a:pPr algn="ctr"/>
            <a:endParaRPr lang="en-US" sz="3732">
              <a:latin typeface="Arial" panose="020B0604020202020204" pitchFamily="34" charset="0"/>
              <a:sym typeface="Arial" panose="020B0604020202020204" pitchFamily="34" charset="0"/>
            </a:endParaRPr>
          </a:p>
        </p:txBody>
      </p:sp>
      <p:sp>
        <p:nvSpPr>
          <p:cNvPr id="5" name="Title 4"/>
          <p:cNvSpPr>
            <a:spLocks noGrp="1"/>
          </p:cNvSpPr>
          <p:nvPr>
            <p:ph type="title"/>
          </p:nvPr>
        </p:nvSpPr>
        <p:spPr>
          <a:xfrm>
            <a:off x="609600" y="116890"/>
            <a:ext cx="10972800" cy="666750"/>
          </a:xfrm>
        </p:spPr>
        <p:txBody>
          <a:bodyPr>
            <a:noAutofit/>
          </a:bodyPr>
          <a:lstStyle/>
          <a:p>
            <a:r>
              <a:rPr lang="en-US" sz="3400" dirty="0">
                <a:solidFill>
                  <a:srgbClr val="C00000"/>
                </a:solidFill>
                <a:latin typeface="Calibri" panose="020F0502020204030204" pitchFamily="34" charset="0"/>
                <a:cs typeface="Calibri" panose="020F0502020204030204" pitchFamily="34" charset="0"/>
              </a:rPr>
              <a:t>CSU</a:t>
            </a:r>
            <a:r>
              <a:rPr lang="en-US" sz="3400" dirty="0">
                <a:latin typeface="Calibri" panose="020F0502020204030204" pitchFamily="34" charset="0"/>
                <a:cs typeface="Calibri" panose="020F0502020204030204" pitchFamily="34" charset="0"/>
              </a:rPr>
              <a:t>BUY P2P: The Foundation of our Training Approach</a:t>
            </a:r>
          </a:p>
        </p:txBody>
      </p:sp>
      <p:sp>
        <p:nvSpPr>
          <p:cNvPr id="60" name="Rectangle 59"/>
          <p:cNvSpPr/>
          <p:nvPr/>
        </p:nvSpPr>
        <p:spPr bwMode="auto">
          <a:xfrm>
            <a:off x="1717187" y="1364533"/>
            <a:ext cx="8757625" cy="1465966"/>
          </a:xfrm>
          <a:prstGeom prst="rect">
            <a:avLst/>
          </a:prstGeom>
          <a:solidFill>
            <a:srgbClr val="FFFFFF">
              <a:lumMod val="95000"/>
            </a:srgbClr>
          </a:solidFill>
          <a:ln w="9525" cap="sq" cmpd="sng" algn="ctr">
            <a:solidFill>
              <a:schemeClr val="accent2"/>
            </a:solidFill>
            <a:prstDash val="solid"/>
          </a:ln>
          <a:effectLst/>
        </p:spPr>
        <p:txBody>
          <a:bodyPr tIns="60944" anchor="ctr"/>
          <a:lstStyle/>
          <a:p>
            <a:pPr algn="ctr" defTabSz="1218804">
              <a:spcAft>
                <a:spcPts val="800"/>
              </a:spcAft>
              <a:buClr>
                <a:srgbClr val="006699"/>
              </a:buClr>
              <a:buSzPct val="80000"/>
            </a:pPr>
            <a:r>
              <a:rPr lang="en-US" sz="1400" b="1" kern="0" dirty="0">
                <a:solidFill>
                  <a:srgbClr val="4D4D4D"/>
                </a:solidFill>
                <a:cs typeface="Calibri" panose="020F0502020204030204" pitchFamily="34" charset="0"/>
              </a:rPr>
              <a:t>Educate future CSUBUY Users on changes associated with roles, processes, data, and technology introduced with the rollout of CSUBUY P2P.  Our goal is the development of sustainable educational, training, and learning materials to develop individual and organizational capability within the new solution.</a:t>
            </a:r>
          </a:p>
        </p:txBody>
      </p:sp>
      <p:sp>
        <p:nvSpPr>
          <p:cNvPr id="63" name="Rectangle 62"/>
          <p:cNvSpPr/>
          <p:nvPr/>
        </p:nvSpPr>
        <p:spPr bwMode="auto">
          <a:xfrm>
            <a:off x="1717187" y="3479599"/>
            <a:ext cx="8757625" cy="2514801"/>
          </a:xfrm>
          <a:prstGeom prst="rect">
            <a:avLst/>
          </a:prstGeom>
          <a:solidFill>
            <a:srgbClr val="F2F2F2"/>
          </a:solidFill>
          <a:ln w="9525" cap="sq" cmpd="sng" algn="ctr">
            <a:solidFill>
              <a:schemeClr val="accent2"/>
            </a:solidFill>
            <a:prstDash val="solid"/>
          </a:ln>
          <a:effectLst/>
        </p:spPr>
        <p:txBody>
          <a:bodyPr lIns="91440" tIns="243777" rIns="91440" bIns="45720" anchor="t"/>
          <a:lstStyle/>
          <a:p>
            <a:pPr marL="690245" lvl="1" indent="-288925" defTabSz="943727" eaLnBrk="0" hangingPunct="0">
              <a:spcAft>
                <a:spcPts val="533"/>
              </a:spcAft>
              <a:buClr>
                <a:srgbClr val="006699"/>
              </a:buClr>
              <a:buSzPct val="80000"/>
              <a:buFont typeface="Wingdings" panose="05000000000000000000" pitchFamily="2" charset="2"/>
              <a:buChar char="§"/>
              <a:defRPr/>
            </a:pPr>
            <a:endParaRPr lang="en-US" sz="1200" kern="0">
              <a:cs typeface="Calibri" panose="020F0502020204030204" pitchFamily="34" charset="0"/>
            </a:endParaRP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Promote a smooth transition for Users from the “old” way of operating to the “new” way of operating</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Facilitate development of skills, capability, and knowledge across all areas of the procurement related activities, via the use of educational activities and tools</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Encourage adoption by providing the right level of knowledge at the right time to the right stakeholder</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panose="020F0502020204030204" pitchFamily="34" charset="0"/>
              </a:rPr>
              <a:t>Develop a comprehensive, sustainable and accessible knowledge program that makes it simple for Users to find what they need when they need it</a:t>
            </a:r>
          </a:p>
          <a:p>
            <a:pPr marL="514350" lvl="1" indent="-339725" defTabSz="943727" eaLnBrk="0" hangingPunct="0">
              <a:spcAft>
                <a:spcPts val="533"/>
              </a:spcAft>
              <a:buClr>
                <a:srgbClr val="006699"/>
              </a:buClr>
              <a:buSzPct val="80000"/>
              <a:buFont typeface="Wingdings" panose="05000000000000000000" pitchFamily="2" charset="2"/>
              <a:buChar char="§"/>
              <a:defRPr/>
            </a:pPr>
            <a:r>
              <a:rPr lang="en-US" sz="1400" kern="0">
                <a:cs typeface="Calibri"/>
              </a:rPr>
              <a:t>Set up the CSU for long term success post go-live and the ability to support ongoing training needs </a:t>
            </a:r>
            <a:endParaRPr lang="en-US" sz="1400" kern="0">
              <a:cs typeface="Calibri" panose="020F0502020204030204" pitchFamily="34" charset="0"/>
            </a:endParaRPr>
          </a:p>
          <a:p>
            <a:pPr marL="236855" lvl="1" indent="-236855" defTabSz="943727" eaLnBrk="0" hangingPunct="0">
              <a:spcAft>
                <a:spcPts val="533"/>
              </a:spcAft>
              <a:buClr>
                <a:srgbClr val="006699"/>
              </a:buClr>
              <a:buSzPct val="80000"/>
              <a:buFont typeface="Wingdings" panose="05000000000000000000" pitchFamily="2" charset="2"/>
              <a:buChar char="§"/>
              <a:defRPr/>
            </a:pPr>
            <a:endParaRPr lang="en-US" sz="1200" kern="0">
              <a:solidFill>
                <a:schemeClr val="accent1"/>
              </a:solidFill>
              <a:latin typeface="Calibri" panose="020F0502020204030204" pitchFamily="34" charset="0"/>
              <a:cs typeface="Calibri" panose="020F0502020204030204" pitchFamily="34" charset="0"/>
            </a:endParaRPr>
          </a:p>
        </p:txBody>
      </p:sp>
      <p:sp>
        <p:nvSpPr>
          <p:cNvPr id="67" name="TextBox 66"/>
          <p:cNvSpPr txBox="1"/>
          <p:nvPr/>
        </p:nvSpPr>
        <p:spPr>
          <a:xfrm>
            <a:off x="5332008" y="3225801"/>
            <a:ext cx="1527982" cy="461665"/>
          </a:xfrm>
          <a:prstGeom prst="rect">
            <a:avLst/>
          </a:prstGeom>
          <a:solidFill>
            <a:srgbClr val="BFBFBF"/>
          </a:solidFill>
        </p:spPr>
        <p:txBody>
          <a:bodyPr wrap="none" rtlCol="0">
            <a:spAutoFit/>
          </a:bodyPr>
          <a:lstStyle/>
          <a:p>
            <a:pPr algn="ctr" defTabSz="1218804" fontAlgn="base">
              <a:spcBef>
                <a:spcPct val="0"/>
              </a:spcBef>
              <a:spcAft>
                <a:spcPct val="0"/>
              </a:spcAft>
              <a:defRPr/>
            </a:pPr>
            <a:r>
              <a:rPr lang="en-US" sz="2400" b="1" kern="0">
                <a:solidFill>
                  <a:schemeClr val="bg2"/>
                </a:solidFill>
                <a:latin typeface="Calibri" panose="020F0502020204030204" pitchFamily="34" charset="0"/>
                <a:cs typeface="Calibri" panose="020F0502020204030204" pitchFamily="34" charset="0"/>
              </a:rPr>
              <a:t>Objectives</a:t>
            </a:r>
          </a:p>
        </p:txBody>
      </p:sp>
      <p:sp>
        <p:nvSpPr>
          <p:cNvPr id="44" name="TextBox 43">
            <a:extLst>
              <a:ext uri="{FF2B5EF4-FFF2-40B4-BE49-F238E27FC236}">
                <a16:creationId xmlns:a16="http://schemas.microsoft.com/office/drawing/2014/main" id="{6FD1207F-3F85-EA4A-8311-B76A72BA0978}"/>
              </a:ext>
            </a:extLst>
          </p:cNvPr>
          <p:cNvSpPr txBox="1"/>
          <p:nvPr/>
        </p:nvSpPr>
        <p:spPr>
          <a:xfrm>
            <a:off x="5480287" y="1089961"/>
            <a:ext cx="1231427" cy="461665"/>
          </a:xfrm>
          <a:prstGeom prst="rect">
            <a:avLst/>
          </a:prstGeom>
          <a:solidFill>
            <a:srgbClr val="B9DEE7"/>
          </a:solidFill>
        </p:spPr>
        <p:txBody>
          <a:bodyPr wrap="none" rtlCol="0">
            <a:spAutoFit/>
          </a:bodyPr>
          <a:lstStyle/>
          <a:p>
            <a:pPr algn="ctr" defTabSz="1218804" fontAlgn="base">
              <a:spcBef>
                <a:spcPct val="0"/>
              </a:spcBef>
              <a:spcAft>
                <a:spcPct val="0"/>
              </a:spcAft>
              <a:defRPr/>
            </a:pPr>
            <a:r>
              <a:rPr lang="en-US" sz="2400" b="1" kern="0">
                <a:solidFill>
                  <a:schemeClr val="bg2"/>
                </a:solidFill>
                <a:latin typeface="Calibri" panose="020F0502020204030204" pitchFamily="34" charset="0"/>
                <a:cs typeface="Calibri" panose="020F0502020204030204" pitchFamily="34" charset="0"/>
              </a:rPr>
              <a:t>Purpose</a:t>
            </a:r>
          </a:p>
        </p:txBody>
      </p:sp>
    </p:spTree>
    <p:extLst>
      <p:ext uri="{BB962C8B-B14F-4D97-AF65-F5344CB8AC3E}">
        <p14:creationId xmlns:p14="http://schemas.microsoft.com/office/powerpoint/2010/main" val="176586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AC3F-A4BC-D680-8F81-155091BBA64D}"/>
              </a:ext>
            </a:extLst>
          </p:cNvPr>
          <p:cNvSpPr>
            <a:spLocks noGrp="1"/>
          </p:cNvSpPr>
          <p:nvPr>
            <p:ph type="title"/>
          </p:nvPr>
        </p:nvSpPr>
        <p:spPr/>
        <p:txBody>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Training Development</a:t>
            </a:r>
            <a:endParaRPr lang="en-US" dirty="0"/>
          </a:p>
        </p:txBody>
      </p:sp>
      <p:sp>
        <p:nvSpPr>
          <p:cNvPr id="3" name="Content Placeholder 2">
            <a:extLst>
              <a:ext uri="{FF2B5EF4-FFF2-40B4-BE49-F238E27FC236}">
                <a16:creationId xmlns:a16="http://schemas.microsoft.com/office/drawing/2014/main" id="{6F055AF4-0F23-4029-A496-5F371E41AEA4}"/>
              </a:ext>
            </a:extLst>
          </p:cNvPr>
          <p:cNvSpPr>
            <a:spLocks noGrp="1"/>
          </p:cNvSpPr>
          <p:nvPr>
            <p:ph idx="1"/>
          </p:nvPr>
        </p:nvSpPr>
        <p:spPr>
          <a:xfrm>
            <a:off x="609600" y="2032986"/>
            <a:ext cx="10972800" cy="2920014"/>
          </a:xfrm>
        </p:spPr>
        <p:txBody>
          <a:bodyPr/>
          <a:lstStyle/>
          <a:p>
            <a:pPr marL="0" indent="0" algn="ctr">
              <a:buNone/>
            </a:pPr>
            <a:r>
              <a:rPr lang="en-US" dirty="0"/>
              <a:t>The RiseNow Instructional Design Team in partnership with the Core Team and a selection of Campus Subject Matter Experts (SME’s) are working on the training materials for </a:t>
            </a:r>
            <a:r>
              <a:rPr lang="en-US" dirty="0">
                <a:solidFill>
                  <a:srgbClr val="C00000"/>
                </a:solidFill>
              </a:rPr>
              <a:t>CSU</a:t>
            </a:r>
            <a:r>
              <a:rPr lang="en-US" dirty="0"/>
              <a:t>BUY. </a:t>
            </a:r>
          </a:p>
          <a:p>
            <a:pPr marL="0" indent="0" algn="ctr">
              <a:buNone/>
            </a:pPr>
            <a:endParaRPr lang="en-US" dirty="0"/>
          </a:p>
          <a:p>
            <a:pPr marL="0" indent="0" algn="ctr">
              <a:buNone/>
            </a:pPr>
            <a:r>
              <a:rPr lang="en-US" b="1" dirty="0"/>
              <a:t>All </a:t>
            </a:r>
            <a:r>
              <a:rPr lang="en-US" b="1" dirty="0">
                <a:solidFill>
                  <a:srgbClr val="C00000"/>
                </a:solidFill>
              </a:rPr>
              <a:t>CSU</a:t>
            </a:r>
            <a:r>
              <a:rPr lang="en-US" b="1" dirty="0"/>
              <a:t>BUY training materials will be reviewed and approved by the CSU SME’s prior to finalizing them for training delivery. </a:t>
            </a:r>
          </a:p>
          <a:p>
            <a:endParaRPr lang="en-US" dirty="0"/>
          </a:p>
          <a:p>
            <a:endParaRPr lang="en-US" dirty="0"/>
          </a:p>
        </p:txBody>
      </p:sp>
      <p:sp>
        <p:nvSpPr>
          <p:cNvPr id="4" name="Slide Number Placeholder 3">
            <a:extLst>
              <a:ext uri="{FF2B5EF4-FFF2-40B4-BE49-F238E27FC236}">
                <a16:creationId xmlns:a16="http://schemas.microsoft.com/office/drawing/2014/main" id="{ACF61BA6-F194-259A-D282-958BC59ACFDD}"/>
              </a:ext>
            </a:extLst>
          </p:cNvPr>
          <p:cNvSpPr>
            <a:spLocks noGrp="1"/>
          </p:cNvSpPr>
          <p:nvPr>
            <p:ph type="sldNum" sz="quarter" idx="12"/>
          </p:nvPr>
        </p:nvSpPr>
        <p:spPr/>
        <p:txBody>
          <a:bodyPr/>
          <a:lstStyle/>
          <a:p>
            <a:pPr>
              <a:defRPr/>
            </a:pPr>
            <a:fld id="{CED457D9-197A-40CE-8ED6-C2575A9D3A64}" type="slidenum">
              <a:rPr lang="en-US" smtClean="0"/>
              <a:pPr>
                <a:defRPr/>
              </a:pPr>
              <a:t>13</a:t>
            </a:fld>
            <a:endParaRPr lang="en-US"/>
          </a:p>
        </p:txBody>
      </p:sp>
    </p:spTree>
    <p:extLst>
      <p:ext uri="{BB962C8B-B14F-4D97-AF65-F5344CB8AC3E}">
        <p14:creationId xmlns:p14="http://schemas.microsoft.com/office/powerpoint/2010/main" val="210577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nry Harvin Blog">
            <a:extLst>
              <a:ext uri="{FF2B5EF4-FFF2-40B4-BE49-F238E27FC236}">
                <a16:creationId xmlns:a16="http://schemas.microsoft.com/office/drawing/2014/main" id="{937B52FA-DB14-423F-B5E3-52CA744A7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76"/>
          <a:stretch/>
        </p:blipFill>
        <p:spPr bwMode="auto">
          <a:xfrm>
            <a:off x="8632210" y="3853797"/>
            <a:ext cx="3086961" cy="2451753"/>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61AC3F-A4BC-D680-8F81-155091BBA64D}"/>
              </a:ext>
            </a:extLst>
          </p:cNvPr>
          <p:cNvSpPr>
            <a:spLocks noGrp="1"/>
          </p:cNvSpPr>
          <p:nvPr>
            <p:ph type="title"/>
          </p:nvPr>
        </p:nvSpPr>
        <p:spPr/>
        <p:txBody>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Train the Trainer </a:t>
            </a:r>
            <a:endParaRPr lang="en-US" dirty="0"/>
          </a:p>
        </p:txBody>
      </p:sp>
      <p:sp>
        <p:nvSpPr>
          <p:cNvPr id="3" name="Content Placeholder 2">
            <a:extLst>
              <a:ext uri="{FF2B5EF4-FFF2-40B4-BE49-F238E27FC236}">
                <a16:creationId xmlns:a16="http://schemas.microsoft.com/office/drawing/2014/main" id="{6F055AF4-0F23-4029-A496-5F371E41AEA4}"/>
              </a:ext>
            </a:extLst>
          </p:cNvPr>
          <p:cNvSpPr>
            <a:spLocks noGrp="1"/>
          </p:cNvSpPr>
          <p:nvPr>
            <p:ph idx="1"/>
          </p:nvPr>
        </p:nvSpPr>
        <p:spPr/>
        <p:txBody>
          <a:bodyPr/>
          <a:lstStyle/>
          <a:p>
            <a:pPr marL="0" indent="0">
              <a:buNone/>
            </a:pPr>
            <a:r>
              <a:rPr lang="en-US" dirty="0"/>
              <a:t>The train-the-trainer model is a training framework that turns campus team members into CSUBUY training subject matter experts who can then teach other members of your campus. </a:t>
            </a:r>
          </a:p>
          <a:p>
            <a:pPr marL="0" indent="0">
              <a:buNone/>
            </a:pPr>
            <a:endParaRPr lang="en-US" dirty="0"/>
          </a:p>
          <a:p>
            <a:pPr marL="0" indent="0">
              <a:buNone/>
            </a:pPr>
            <a:r>
              <a:rPr lang="en-US" dirty="0">
                <a:latin typeface="Arial"/>
                <a:ea typeface="MS PGothic"/>
                <a:cs typeface="Arial"/>
              </a:rPr>
              <a:t>In June 2023, a Train the Trainer series will be hosted, and all pilot campuses have been asked to send at least one resource to this series to become familiar with the training tools and recommended format. </a:t>
            </a:r>
            <a:endParaRPr lang="en-US" dirty="0"/>
          </a:p>
          <a:p>
            <a:pPr marL="0" indent="0">
              <a:buNone/>
            </a:pPr>
            <a:endParaRPr lang="en-US" dirty="0"/>
          </a:p>
          <a:p>
            <a:pPr marL="0" indent="0">
              <a:buNone/>
            </a:pPr>
            <a:r>
              <a:rPr lang="en-US" dirty="0"/>
              <a:t>The goal of this series is to enable each campus to deliver training on an ongoing basis as needed following the initial Go Live Readiness trainings. </a:t>
            </a:r>
          </a:p>
        </p:txBody>
      </p:sp>
      <p:sp>
        <p:nvSpPr>
          <p:cNvPr id="4" name="Slide Number Placeholder 3">
            <a:extLst>
              <a:ext uri="{FF2B5EF4-FFF2-40B4-BE49-F238E27FC236}">
                <a16:creationId xmlns:a16="http://schemas.microsoft.com/office/drawing/2014/main" id="{ACF61BA6-F194-259A-D282-958BC59ACFDD}"/>
              </a:ext>
            </a:extLst>
          </p:cNvPr>
          <p:cNvSpPr>
            <a:spLocks noGrp="1"/>
          </p:cNvSpPr>
          <p:nvPr>
            <p:ph type="sldNum" sz="quarter" idx="12"/>
          </p:nvPr>
        </p:nvSpPr>
        <p:spPr/>
        <p:txBody>
          <a:bodyPr/>
          <a:lstStyle/>
          <a:p>
            <a:pPr>
              <a:defRPr/>
            </a:pPr>
            <a:fld id="{CED457D9-197A-40CE-8ED6-C2575A9D3A64}" type="slidenum">
              <a:rPr lang="en-US" smtClean="0"/>
              <a:pPr>
                <a:defRPr/>
              </a:pPr>
              <a:t>14</a:t>
            </a:fld>
            <a:endParaRPr lang="en-US"/>
          </a:p>
        </p:txBody>
      </p:sp>
    </p:spTree>
    <p:extLst>
      <p:ext uri="{BB962C8B-B14F-4D97-AF65-F5344CB8AC3E}">
        <p14:creationId xmlns:p14="http://schemas.microsoft.com/office/powerpoint/2010/main" val="141088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5361" y="301425"/>
            <a:ext cx="11559303" cy="436449"/>
          </a:xfrm>
        </p:spPr>
        <p:txBody>
          <a:bodyPr>
            <a:noAutofit/>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Training Experience</a:t>
            </a:r>
            <a:endParaRPr lang="en-US" dirty="0"/>
          </a:p>
        </p:txBody>
      </p:sp>
      <p:sp>
        <p:nvSpPr>
          <p:cNvPr id="2" name="Picture 41" descr="road arrow-01.png">
            <a:extLst>
              <a:ext uri="{FF2B5EF4-FFF2-40B4-BE49-F238E27FC236}">
                <a16:creationId xmlns:a16="http://schemas.microsoft.com/office/drawing/2014/main" id="{9DF85549-1538-E9CC-4D61-C0650C3B9775}"/>
              </a:ext>
            </a:extLst>
          </p:cNvPr>
          <p:cNvSpPr>
            <a:spLocks noChangeAspect="1" noChangeArrowheads="1"/>
          </p:cNvSpPr>
          <p:nvPr/>
        </p:nvSpPr>
        <p:spPr bwMode="auto">
          <a:xfrm>
            <a:off x="2840686" y="2195082"/>
            <a:ext cx="7464204" cy="381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3" name="Group 46">
            <a:extLst>
              <a:ext uri="{FF2B5EF4-FFF2-40B4-BE49-F238E27FC236}">
                <a16:creationId xmlns:a16="http://schemas.microsoft.com/office/drawing/2014/main" id="{9C883A41-D1A2-6E06-FB62-5761E9475CEC}"/>
              </a:ext>
            </a:extLst>
          </p:cNvPr>
          <p:cNvGrpSpPr>
            <a:grpSpLocks/>
          </p:cNvGrpSpPr>
          <p:nvPr/>
        </p:nvGrpSpPr>
        <p:grpSpPr bwMode="auto">
          <a:xfrm>
            <a:off x="4033739" y="2109280"/>
            <a:ext cx="456534" cy="563591"/>
            <a:chOff x="1716530" y="1505998"/>
            <a:chExt cx="548968" cy="775936"/>
          </a:xfrm>
        </p:grpSpPr>
        <p:sp>
          <p:nvSpPr>
            <p:cNvPr id="4" name="Pentagon 9">
              <a:extLst>
                <a:ext uri="{FF2B5EF4-FFF2-40B4-BE49-F238E27FC236}">
                  <a16:creationId xmlns:a16="http://schemas.microsoft.com/office/drawing/2014/main" id="{CE1DDBBD-2669-B7F0-3827-8D0CE43ABCFB}"/>
                </a:ext>
              </a:extLst>
            </p:cNvPr>
            <p:cNvSpPr/>
            <p:nvPr/>
          </p:nvSpPr>
          <p:spPr>
            <a:xfrm>
              <a:off x="1716530" y="1552549"/>
              <a:ext cx="548968" cy="237843"/>
            </a:xfrm>
            <a:prstGeom prst="homePlate">
              <a:avLst/>
            </a:prstGeom>
            <a:ln/>
          </p:spPr>
          <p:style>
            <a:lnRef idx="0">
              <a:schemeClr val="dk1"/>
            </a:lnRef>
            <a:fillRef idx="3">
              <a:schemeClr val="dk1"/>
            </a:fillRef>
            <a:effectRef idx="3">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BCA9C13B-2555-01C6-E183-B429606C0440}"/>
                </a:ext>
              </a:extLst>
            </p:cNvPr>
            <p:cNvCxnSpPr/>
            <p:nvPr/>
          </p:nvCxnSpPr>
          <p:spPr>
            <a:xfrm>
              <a:off x="1724464" y="1552549"/>
              <a:ext cx="0" cy="729385"/>
            </a:xfrm>
            <a:prstGeom prst="line">
              <a:avLst/>
            </a:prstGeom>
            <a:ln w="38100" cap="flat" cmpd="sng" algn="ctr">
              <a:solidFill>
                <a:schemeClr val="bg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12">
              <a:extLst>
                <a:ext uri="{FF2B5EF4-FFF2-40B4-BE49-F238E27FC236}">
                  <a16:creationId xmlns:a16="http://schemas.microsoft.com/office/drawing/2014/main" id="{67A6B520-74CF-0391-E2D5-A2E4BB05D547}"/>
                </a:ext>
              </a:extLst>
            </p:cNvPr>
            <p:cNvSpPr txBox="1">
              <a:spLocks noChangeArrowheads="1"/>
            </p:cNvSpPr>
            <p:nvPr/>
          </p:nvSpPr>
          <p:spPr bwMode="auto">
            <a:xfrm>
              <a:off x="1837846" y="1505998"/>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1</a:t>
              </a:r>
            </a:p>
          </p:txBody>
        </p:sp>
      </p:grpSp>
      <p:sp>
        <p:nvSpPr>
          <p:cNvPr id="8" name="TextBox 7">
            <a:extLst>
              <a:ext uri="{FF2B5EF4-FFF2-40B4-BE49-F238E27FC236}">
                <a16:creationId xmlns:a16="http://schemas.microsoft.com/office/drawing/2014/main" id="{D107480C-2573-9B4D-718D-2FCF0DEB3F37}"/>
              </a:ext>
            </a:extLst>
          </p:cNvPr>
          <p:cNvSpPr txBox="1"/>
          <p:nvPr/>
        </p:nvSpPr>
        <p:spPr>
          <a:xfrm>
            <a:off x="2525343" y="2784013"/>
            <a:ext cx="2057043" cy="461665"/>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accent6"/>
                </a:solidFill>
                <a:cs typeface="Calibri" panose="020F0502020204030204" pitchFamily="34" charset="0"/>
              </a:rPr>
              <a:t>CSUBUY Roadshows </a:t>
            </a:r>
          </a:p>
          <a:p>
            <a:pPr eaLnBrk="1" fontAlgn="auto" hangingPunct="1">
              <a:spcBef>
                <a:spcPts val="0"/>
              </a:spcBef>
              <a:spcAft>
                <a:spcPts val="0"/>
              </a:spcAft>
              <a:defRPr/>
            </a:pPr>
            <a:r>
              <a:rPr lang="en-US" sz="1200" dirty="0">
                <a:solidFill>
                  <a:schemeClr val="accent6"/>
                </a:solidFill>
                <a:latin typeface="+mn-lt"/>
                <a:cs typeface="Calibri" panose="020F0502020204030204" pitchFamily="34" charset="0"/>
              </a:rPr>
              <a:t>Timing: </a:t>
            </a:r>
            <a:r>
              <a:rPr lang="en-US" sz="1200" dirty="0">
                <a:solidFill>
                  <a:schemeClr val="accent6"/>
                </a:solidFill>
                <a:cs typeface="Calibri" panose="020F0502020204030204" pitchFamily="34" charset="0"/>
              </a:rPr>
              <a:t>February 2023 </a:t>
            </a:r>
            <a:endParaRPr lang="en-US" sz="1200" dirty="0">
              <a:solidFill>
                <a:schemeClr val="accent6"/>
              </a:solidFill>
              <a:latin typeface="+mn-lt"/>
              <a:cs typeface="Calibri" panose="020F0502020204030204" pitchFamily="34" charset="0"/>
            </a:endParaRPr>
          </a:p>
        </p:txBody>
      </p:sp>
      <p:grpSp>
        <p:nvGrpSpPr>
          <p:cNvPr id="9" name="Group 47">
            <a:extLst>
              <a:ext uri="{FF2B5EF4-FFF2-40B4-BE49-F238E27FC236}">
                <a16:creationId xmlns:a16="http://schemas.microsoft.com/office/drawing/2014/main" id="{AAA4213A-0261-5830-6365-F5B7B3427482}"/>
              </a:ext>
            </a:extLst>
          </p:cNvPr>
          <p:cNvGrpSpPr>
            <a:grpSpLocks/>
          </p:cNvGrpSpPr>
          <p:nvPr/>
        </p:nvGrpSpPr>
        <p:grpSpPr bwMode="auto">
          <a:xfrm>
            <a:off x="6833407" y="1711452"/>
            <a:ext cx="449989" cy="562028"/>
            <a:chOff x="3854589" y="1471725"/>
            <a:chExt cx="449989" cy="773794"/>
          </a:xfrm>
        </p:grpSpPr>
        <p:cxnSp>
          <p:nvCxnSpPr>
            <p:cNvPr id="10" name="Straight Connector 9">
              <a:extLst>
                <a:ext uri="{FF2B5EF4-FFF2-40B4-BE49-F238E27FC236}">
                  <a16:creationId xmlns:a16="http://schemas.microsoft.com/office/drawing/2014/main" id="{E3CD49A6-1FC8-0FEE-F3DC-4110D2B884D4}"/>
                </a:ext>
              </a:extLst>
            </p:cNvPr>
            <p:cNvCxnSpPr>
              <a:cxnSpLocks/>
            </p:cNvCxnSpPr>
            <p:nvPr/>
          </p:nvCxnSpPr>
          <p:spPr>
            <a:xfrm>
              <a:off x="4068492" y="1682615"/>
              <a:ext cx="0" cy="562904"/>
            </a:xfrm>
            <a:prstGeom prst="line">
              <a:avLst/>
            </a:prstGeom>
            <a:ln w="57150" cmpd="sng">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sp>
          <p:nvSpPr>
            <p:cNvPr id="11" name="Hexagon 10">
              <a:extLst>
                <a:ext uri="{FF2B5EF4-FFF2-40B4-BE49-F238E27FC236}">
                  <a16:creationId xmlns:a16="http://schemas.microsoft.com/office/drawing/2014/main" id="{C5DB4D08-EEDE-9D2E-7592-E7AB9E40C09C}"/>
                </a:ext>
              </a:extLst>
            </p:cNvPr>
            <p:cNvSpPr/>
            <p:nvPr/>
          </p:nvSpPr>
          <p:spPr>
            <a:xfrm>
              <a:off x="3854589" y="1471725"/>
              <a:ext cx="449989" cy="383726"/>
            </a:xfrm>
            <a:prstGeom prst="hexagon">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endParaRPr>
            </a:p>
          </p:txBody>
        </p:sp>
        <p:sp>
          <p:nvSpPr>
            <p:cNvPr id="12" name="TextBox 11">
              <a:extLst>
                <a:ext uri="{FF2B5EF4-FFF2-40B4-BE49-F238E27FC236}">
                  <a16:creationId xmlns:a16="http://schemas.microsoft.com/office/drawing/2014/main" id="{EC3FE559-1F5E-8238-0B3A-00F2E1788A39}"/>
                </a:ext>
              </a:extLst>
            </p:cNvPr>
            <p:cNvSpPr txBox="1">
              <a:spLocks noChangeArrowheads="1"/>
            </p:cNvSpPr>
            <p:nvPr/>
          </p:nvSpPr>
          <p:spPr bwMode="auto">
            <a:xfrm>
              <a:off x="3936210" y="1500187"/>
              <a:ext cx="286747" cy="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2</a:t>
              </a:r>
            </a:p>
          </p:txBody>
        </p:sp>
      </p:grpSp>
      <p:sp>
        <p:nvSpPr>
          <p:cNvPr id="13" name="TextBox 12">
            <a:extLst>
              <a:ext uri="{FF2B5EF4-FFF2-40B4-BE49-F238E27FC236}">
                <a16:creationId xmlns:a16="http://schemas.microsoft.com/office/drawing/2014/main" id="{A2D90DBF-C5DB-DEC3-C894-F0B1FC073943}"/>
              </a:ext>
            </a:extLst>
          </p:cNvPr>
          <p:cNvSpPr txBox="1"/>
          <p:nvPr/>
        </p:nvSpPr>
        <p:spPr>
          <a:xfrm>
            <a:off x="7411427" y="1661434"/>
            <a:ext cx="4534304" cy="830997"/>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accent4"/>
                </a:solidFill>
                <a:latin typeface="+mn-lt"/>
                <a:cs typeface="Calibri" panose="020F0502020204030204" pitchFamily="34" charset="0"/>
              </a:rPr>
              <a:t>Instructor Led Training: Virtual Training </a:t>
            </a:r>
          </a:p>
          <a:p>
            <a:pPr eaLnBrk="1" fontAlgn="auto" hangingPunct="1">
              <a:spcBef>
                <a:spcPts val="0"/>
              </a:spcBef>
              <a:spcAft>
                <a:spcPts val="0"/>
              </a:spcAft>
              <a:defRPr/>
            </a:pPr>
            <a:r>
              <a:rPr lang="en-US" sz="1200" dirty="0">
                <a:solidFill>
                  <a:schemeClr val="accent4"/>
                </a:solidFill>
                <a:latin typeface="+mn-lt"/>
                <a:cs typeface="Calibri" panose="020F0502020204030204" pitchFamily="34" charset="0"/>
              </a:rPr>
              <a:t>Duration: Virtual Webinar Options will be provided throughout the months of June – October </a:t>
            </a:r>
          </a:p>
          <a:p>
            <a:pPr eaLnBrk="1" fontAlgn="auto" hangingPunct="1">
              <a:spcBef>
                <a:spcPts val="0"/>
              </a:spcBef>
              <a:spcAft>
                <a:spcPts val="0"/>
              </a:spcAft>
              <a:defRPr/>
            </a:pPr>
            <a:r>
              <a:rPr lang="en-US" sz="1200" dirty="0">
                <a:solidFill>
                  <a:schemeClr val="accent4"/>
                </a:solidFill>
                <a:latin typeface="+mn-lt"/>
                <a:cs typeface="Calibri" panose="020F0502020204030204" pitchFamily="34" charset="0"/>
              </a:rPr>
              <a:t>Timing: Beginning in </a:t>
            </a:r>
            <a:r>
              <a:rPr lang="en-US" sz="1200" dirty="0">
                <a:solidFill>
                  <a:schemeClr val="accent4"/>
                </a:solidFill>
                <a:cs typeface="Calibri" panose="020F0502020204030204" pitchFamily="34" charset="0"/>
              </a:rPr>
              <a:t>late </a:t>
            </a:r>
            <a:r>
              <a:rPr lang="en-US" sz="1200" dirty="0">
                <a:solidFill>
                  <a:schemeClr val="accent4"/>
                </a:solidFill>
                <a:latin typeface="+mn-lt"/>
                <a:cs typeface="Calibri" panose="020F0502020204030204" pitchFamily="34" charset="0"/>
              </a:rPr>
              <a:t>June 2023 </a:t>
            </a:r>
          </a:p>
        </p:txBody>
      </p:sp>
      <p:grpSp>
        <p:nvGrpSpPr>
          <p:cNvPr id="14" name="Group 49">
            <a:extLst>
              <a:ext uri="{FF2B5EF4-FFF2-40B4-BE49-F238E27FC236}">
                <a16:creationId xmlns:a16="http://schemas.microsoft.com/office/drawing/2014/main" id="{4A9B38C7-624E-BB72-B35D-32816920D56F}"/>
              </a:ext>
            </a:extLst>
          </p:cNvPr>
          <p:cNvGrpSpPr>
            <a:grpSpLocks/>
          </p:cNvGrpSpPr>
          <p:nvPr/>
        </p:nvGrpSpPr>
        <p:grpSpPr bwMode="auto">
          <a:xfrm>
            <a:off x="5291018" y="3171198"/>
            <a:ext cx="456534" cy="575520"/>
            <a:chOff x="5491654" y="2437679"/>
            <a:chExt cx="548968" cy="793523"/>
          </a:xfrm>
        </p:grpSpPr>
        <p:sp>
          <p:nvSpPr>
            <p:cNvPr id="15" name="Pentagon 19">
              <a:extLst>
                <a:ext uri="{FF2B5EF4-FFF2-40B4-BE49-F238E27FC236}">
                  <a16:creationId xmlns:a16="http://schemas.microsoft.com/office/drawing/2014/main" id="{BF5453E7-B2C5-C9E0-95F1-2539D58065CB}"/>
                </a:ext>
              </a:extLst>
            </p:cNvPr>
            <p:cNvSpPr/>
            <p:nvPr/>
          </p:nvSpPr>
          <p:spPr>
            <a:xfrm>
              <a:off x="5491654" y="2486172"/>
              <a:ext cx="548968" cy="236605"/>
            </a:xfrm>
            <a:prstGeom prst="homePlate">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EEC9A9EF-6CE7-6DD6-3EF0-53C1D457CE5D}"/>
                </a:ext>
              </a:extLst>
            </p:cNvPr>
            <p:cNvCxnSpPr/>
            <p:nvPr/>
          </p:nvCxnSpPr>
          <p:spPr>
            <a:xfrm>
              <a:off x="5499588" y="2502335"/>
              <a:ext cx="0" cy="728867"/>
            </a:xfrm>
            <a:prstGeom prst="line">
              <a:avLst/>
            </a:prstGeom>
            <a:ln w="57150" cmpd="sng">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sp>
          <p:nvSpPr>
            <p:cNvPr id="17" name="TextBox 20">
              <a:extLst>
                <a:ext uri="{FF2B5EF4-FFF2-40B4-BE49-F238E27FC236}">
                  <a16:creationId xmlns:a16="http://schemas.microsoft.com/office/drawing/2014/main" id="{C4E48566-8182-0631-FC58-FE4208ABE799}"/>
                </a:ext>
              </a:extLst>
            </p:cNvPr>
            <p:cNvSpPr txBox="1">
              <a:spLocks noChangeArrowheads="1"/>
            </p:cNvSpPr>
            <p:nvPr/>
          </p:nvSpPr>
          <p:spPr bwMode="auto">
            <a:xfrm>
              <a:off x="5593861" y="2437679"/>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3</a:t>
              </a:r>
            </a:p>
          </p:txBody>
        </p:sp>
      </p:grpSp>
      <p:sp>
        <p:nvSpPr>
          <p:cNvPr id="18" name="TextBox 21">
            <a:extLst>
              <a:ext uri="{FF2B5EF4-FFF2-40B4-BE49-F238E27FC236}">
                <a16:creationId xmlns:a16="http://schemas.microsoft.com/office/drawing/2014/main" id="{D67EED50-6D84-9B47-D424-169B70855D7F}"/>
              </a:ext>
            </a:extLst>
          </p:cNvPr>
          <p:cNvSpPr txBox="1">
            <a:spLocks noChangeArrowheads="1"/>
          </p:cNvSpPr>
          <p:nvPr/>
        </p:nvSpPr>
        <p:spPr bwMode="auto">
          <a:xfrm>
            <a:off x="2871131" y="3722553"/>
            <a:ext cx="3179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US" altLang="en-US" sz="1200" dirty="0">
                <a:solidFill>
                  <a:schemeClr val="accent1"/>
                </a:solidFill>
              </a:rPr>
              <a:t>Post Go Live Q&amp;A Workshops – Campus Led </a:t>
            </a:r>
          </a:p>
          <a:p>
            <a:pPr eaLnBrk="1" hangingPunct="1">
              <a:lnSpc>
                <a:spcPct val="100000"/>
              </a:lnSpc>
              <a:spcBef>
                <a:spcPct val="0"/>
              </a:spcBef>
              <a:buFontTx/>
              <a:buNone/>
            </a:pPr>
            <a:r>
              <a:rPr lang="en-US" altLang="en-US" sz="1200" dirty="0">
                <a:solidFill>
                  <a:schemeClr val="accent1"/>
                </a:solidFill>
              </a:rPr>
              <a:t>Duration: 30- 60 Minutes, 1x week</a:t>
            </a:r>
          </a:p>
          <a:p>
            <a:pPr eaLnBrk="1" hangingPunct="1">
              <a:lnSpc>
                <a:spcPct val="100000"/>
              </a:lnSpc>
              <a:spcBef>
                <a:spcPct val="0"/>
              </a:spcBef>
              <a:buFontTx/>
              <a:buNone/>
            </a:pPr>
            <a:r>
              <a:rPr lang="en-US" altLang="en-US" sz="1200" dirty="0">
                <a:solidFill>
                  <a:schemeClr val="accent1"/>
                </a:solidFill>
              </a:rPr>
              <a:t>Timing: Post Go Live </a:t>
            </a:r>
          </a:p>
        </p:txBody>
      </p:sp>
      <p:grpSp>
        <p:nvGrpSpPr>
          <p:cNvPr id="19" name="Group 48">
            <a:extLst>
              <a:ext uri="{FF2B5EF4-FFF2-40B4-BE49-F238E27FC236}">
                <a16:creationId xmlns:a16="http://schemas.microsoft.com/office/drawing/2014/main" id="{52410A9F-5C80-9F1B-4D9B-5A2816D96C98}"/>
              </a:ext>
            </a:extLst>
          </p:cNvPr>
          <p:cNvGrpSpPr>
            <a:grpSpLocks/>
          </p:cNvGrpSpPr>
          <p:nvPr/>
        </p:nvGrpSpPr>
        <p:grpSpPr bwMode="auto">
          <a:xfrm>
            <a:off x="6299055" y="5086291"/>
            <a:ext cx="455215" cy="563799"/>
            <a:chOff x="3338940" y="3324296"/>
            <a:chExt cx="548968" cy="777359"/>
          </a:xfrm>
        </p:grpSpPr>
        <p:sp>
          <p:nvSpPr>
            <p:cNvPr id="20" name="Pentagon 24">
              <a:extLst>
                <a:ext uri="{FF2B5EF4-FFF2-40B4-BE49-F238E27FC236}">
                  <a16:creationId xmlns:a16="http://schemas.microsoft.com/office/drawing/2014/main" id="{35638D20-13D4-B9C4-71D2-1A39D004D063}"/>
                </a:ext>
              </a:extLst>
            </p:cNvPr>
            <p:cNvSpPr/>
            <p:nvPr/>
          </p:nvSpPr>
          <p:spPr>
            <a:xfrm>
              <a:off x="3338940" y="3372788"/>
              <a:ext cx="548968" cy="236604"/>
            </a:xfrm>
            <a:prstGeom prst="homePlate">
              <a:avLst/>
            </a:prstGeom>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1" name="Straight Connector 20">
              <a:extLst>
                <a:ext uri="{FF2B5EF4-FFF2-40B4-BE49-F238E27FC236}">
                  <a16:creationId xmlns:a16="http://schemas.microsoft.com/office/drawing/2014/main" id="{D13873E2-95EF-1D35-8ABC-5562ED295F83}"/>
                </a:ext>
              </a:extLst>
            </p:cNvPr>
            <p:cNvCxnSpPr/>
            <p:nvPr/>
          </p:nvCxnSpPr>
          <p:spPr>
            <a:xfrm>
              <a:off x="3346897" y="3372788"/>
              <a:ext cx="0" cy="728867"/>
            </a:xfrm>
            <a:prstGeom prst="line">
              <a:avLst/>
            </a:prstGeom>
            <a:ln w="57150" cmpd="sng">
              <a:solidFill>
                <a:schemeClr val="accent6"/>
              </a:solidFill>
            </a:ln>
          </p:spPr>
          <p:style>
            <a:lnRef idx="1">
              <a:schemeClr val="accent4"/>
            </a:lnRef>
            <a:fillRef idx="0">
              <a:schemeClr val="accent4"/>
            </a:fillRef>
            <a:effectRef idx="0">
              <a:schemeClr val="accent4"/>
            </a:effectRef>
            <a:fontRef idx="minor">
              <a:schemeClr val="tx1"/>
            </a:fontRef>
          </p:style>
        </p:cxnSp>
        <p:sp>
          <p:nvSpPr>
            <p:cNvPr id="22" name="TextBox 24">
              <a:extLst>
                <a:ext uri="{FF2B5EF4-FFF2-40B4-BE49-F238E27FC236}">
                  <a16:creationId xmlns:a16="http://schemas.microsoft.com/office/drawing/2014/main" id="{019AB931-37A5-2DE2-FF2C-B60175AD46F8}"/>
                </a:ext>
              </a:extLst>
            </p:cNvPr>
            <p:cNvSpPr txBox="1">
              <a:spLocks noChangeArrowheads="1"/>
            </p:cNvSpPr>
            <p:nvPr/>
          </p:nvSpPr>
          <p:spPr bwMode="auto">
            <a:xfrm>
              <a:off x="3441147" y="3324296"/>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5</a:t>
              </a:r>
            </a:p>
          </p:txBody>
        </p:sp>
      </p:grpSp>
      <p:sp>
        <p:nvSpPr>
          <p:cNvPr id="23" name="TextBox 22">
            <a:extLst>
              <a:ext uri="{FF2B5EF4-FFF2-40B4-BE49-F238E27FC236}">
                <a16:creationId xmlns:a16="http://schemas.microsoft.com/office/drawing/2014/main" id="{E23B73A3-4747-D502-7904-D17AAA7F1E22}"/>
              </a:ext>
            </a:extLst>
          </p:cNvPr>
          <p:cNvSpPr txBox="1"/>
          <p:nvPr/>
        </p:nvSpPr>
        <p:spPr>
          <a:xfrm>
            <a:off x="4365107" y="5665803"/>
            <a:ext cx="2873430" cy="646331"/>
          </a:xfrm>
          <a:prstGeom prst="rect">
            <a:avLst/>
          </a:prstGeom>
          <a:noFill/>
        </p:spPr>
        <p:txBody>
          <a:bodyPr wrap="square">
            <a:spAutoFit/>
          </a:bodyPr>
          <a:lstStyle/>
          <a:p>
            <a:pPr eaLnBrk="1" fontAlgn="auto" hangingPunct="1">
              <a:spcBef>
                <a:spcPts val="0"/>
              </a:spcBef>
              <a:spcAft>
                <a:spcPts val="0"/>
              </a:spcAft>
              <a:defRPr/>
            </a:pPr>
            <a:r>
              <a:rPr lang="en-US" sz="1200" dirty="0">
                <a:solidFill>
                  <a:schemeClr val="accent6"/>
                </a:solidFill>
                <a:cs typeface="Calibri" panose="020F0502020204030204" pitchFamily="34" charset="0"/>
              </a:rPr>
              <a:t>CSUBUY P2P Support </a:t>
            </a:r>
            <a:r>
              <a:rPr lang="en-US" sz="1200" dirty="0">
                <a:solidFill>
                  <a:schemeClr val="accent6"/>
                </a:solidFill>
                <a:latin typeface="+mn-lt"/>
                <a:cs typeface="Calibri" panose="020F0502020204030204" pitchFamily="34" charset="0"/>
              </a:rPr>
              <a:t>Help Desk </a:t>
            </a:r>
          </a:p>
          <a:p>
            <a:pPr eaLnBrk="1" fontAlgn="auto" hangingPunct="1">
              <a:spcBef>
                <a:spcPts val="0"/>
              </a:spcBef>
              <a:spcAft>
                <a:spcPts val="0"/>
              </a:spcAft>
              <a:defRPr/>
            </a:pPr>
            <a:r>
              <a:rPr lang="en-US" sz="1200" dirty="0">
                <a:solidFill>
                  <a:schemeClr val="accent6"/>
                </a:solidFill>
                <a:latin typeface="+mn-lt"/>
                <a:cs typeface="Calibri" panose="020F0502020204030204" pitchFamily="34" charset="0"/>
              </a:rPr>
              <a:t>Duration: Ongoing </a:t>
            </a:r>
          </a:p>
          <a:p>
            <a:pPr eaLnBrk="1" fontAlgn="auto" hangingPunct="1">
              <a:spcBef>
                <a:spcPts val="0"/>
              </a:spcBef>
              <a:spcAft>
                <a:spcPts val="0"/>
              </a:spcAft>
              <a:defRPr/>
            </a:pPr>
            <a:r>
              <a:rPr lang="en-US" sz="1200" dirty="0">
                <a:solidFill>
                  <a:schemeClr val="accent6"/>
                </a:solidFill>
                <a:latin typeface="+mn-lt"/>
                <a:cs typeface="Calibri" panose="020F0502020204030204" pitchFamily="34" charset="0"/>
              </a:rPr>
              <a:t>Timing: Beginning in July 2023 </a:t>
            </a:r>
          </a:p>
        </p:txBody>
      </p:sp>
      <p:sp>
        <p:nvSpPr>
          <p:cNvPr id="24" name="Pentagon 29">
            <a:extLst>
              <a:ext uri="{FF2B5EF4-FFF2-40B4-BE49-F238E27FC236}">
                <a16:creationId xmlns:a16="http://schemas.microsoft.com/office/drawing/2014/main" id="{019E54B5-3F92-240E-0635-4B9EB693E372}"/>
              </a:ext>
            </a:extLst>
          </p:cNvPr>
          <p:cNvSpPr/>
          <p:nvPr/>
        </p:nvSpPr>
        <p:spPr>
          <a:xfrm>
            <a:off x="734075" y="5591637"/>
            <a:ext cx="465770" cy="172755"/>
          </a:xfrm>
          <a:prstGeom prst="homePlate">
            <a:avLst/>
          </a:prstGeom>
          <a:solidFill>
            <a:schemeClr val="tx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Hexagon 24">
            <a:extLst>
              <a:ext uri="{FF2B5EF4-FFF2-40B4-BE49-F238E27FC236}">
                <a16:creationId xmlns:a16="http://schemas.microsoft.com/office/drawing/2014/main" id="{5890FC82-319A-4260-9162-7DAA140504AC}"/>
              </a:ext>
            </a:extLst>
          </p:cNvPr>
          <p:cNvSpPr/>
          <p:nvPr/>
        </p:nvSpPr>
        <p:spPr>
          <a:xfrm>
            <a:off x="737249" y="5109008"/>
            <a:ext cx="373408" cy="277559"/>
          </a:xfrm>
          <a:prstGeom prst="hexag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26" name="TextBox 33">
            <a:extLst>
              <a:ext uri="{FF2B5EF4-FFF2-40B4-BE49-F238E27FC236}">
                <a16:creationId xmlns:a16="http://schemas.microsoft.com/office/drawing/2014/main" id="{3548962C-C46D-E870-D145-A8FE2067AB3A}"/>
              </a:ext>
            </a:extLst>
          </p:cNvPr>
          <p:cNvSpPr txBox="1">
            <a:spLocks noChangeArrowheads="1"/>
          </p:cNvSpPr>
          <p:nvPr/>
        </p:nvSpPr>
        <p:spPr bwMode="auto">
          <a:xfrm>
            <a:off x="1146643" y="5109008"/>
            <a:ext cx="944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US" altLang="en-US" sz="1000"/>
              <a:t>Mandatory</a:t>
            </a:r>
          </a:p>
        </p:txBody>
      </p:sp>
      <p:sp>
        <p:nvSpPr>
          <p:cNvPr id="27" name="TextBox 26">
            <a:extLst>
              <a:ext uri="{FF2B5EF4-FFF2-40B4-BE49-F238E27FC236}">
                <a16:creationId xmlns:a16="http://schemas.microsoft.com/office/drawing/2014/main" id="{D2938AD0-36A1-DDFA-5713-0CCF6678EE97}"/>
              </a:ext>
            </a:extLst>
          </p:cNvPr>
          <p:cNvSpPr txBox="1"/>
          <p:nvPr/>
        </p:nvSpPr>
        <p:spPr>
          <a:xfrm>
            <a:off x="1264776" y="5493483"/>
            <a:ext cx="763754" cy="253916"/>
          </a:xfrm>
          <a:prstGeom prst="rect">
            <a:avLst/>
          </a:prstGeom>
          <a:noFill/>
        </p:spPr>
        <p:txBody>
          <a:bodyPr wrap="square">
            <a:spAutoFit/>
          </a:bodyPr>
          <a:lstStyle/>
          <a:p>
            <a:pPr eaLnBrk="1" fontAlgn="auto" hangingPunct="1">
              <a:spcBef>
                <a:spcPts val="0"/>
              </a:spcBef>
              <a:spcAft>
                <a:spcPts val="0"/>
              </a:spcAft>
              <a:defRPr/>
            </a:pPr>
            <a:r>
              <a:rPr lang="en-US" sz="1050">
                <a:latin typeface="+mn-lt"/>
              </a:rPr>
              <a:t>Optional</a:t>
            </a:r>
            <a:endParaRPr lang="en-US" sz="1200">
              <a:latin typeface="+mn-lt"/>
            </a:endParaRPr>
          </a:p>
        </p:txBody>
      </p:sp>
      <p:sp>
        <p:nvSpPr>
          <p:cNvPr id="28" name="Oval 27">
            <a:extLst>
              <a:ext uri="{FF2B5EF4-FFF2-40B4-BE49-F238E27FC236}">
                <a16:creationId xmlns:a16="http://schemas.microsoft.com/office/drawing/2014/main" id="{F1C9114E-0A77-A450-FB4F-0DC1B06CC0CB}"/>
              </a:ext>
            </a:extLst>
          </p:cNvPr>
          <p:cNvSpPr/>
          <p:nvPr/>
        </p:nvSpPr>
        <p:spPr>
          <a:xfrm>
            <a:off x="9989355" y="5355228"/>
            <a:ext cx="1127691" cy="1084675"/>
          </a:xfrm>
          <a:prstGeom prst="ellipse">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 name="Group 42">
            <a:extLst>
              <a:ext uri="{FF2B5EF4-FFF2-40B4-BE49-F238E27FC236}">
                <a16:creationId xmlns:a16="http://schemas.microsoft.com/office/drawing/2014/main" id="{A454AB64-D8F3-606C-1023-878D812F2FDC}"/>
              </a:ext>
            </a:extLst>
          </p:cNvPr>
          <p:cNvGrpSpPr>
            <a:grpSpLocks/>
          </p:cNvGrpSpPr>
          <p:nvPr/>
        </p:nvGrpSpPr>
        <p:grpSpPr bwMode="auto">
          <a:xfrm>
            <a:off x="10094747" y="5468083"/>
            <a:ext cx="936819" cy="704839"/>
            <a:chOff x="10069018" y="4768843"/>
            <a:chExt cx="1126596" cy="971370"/>
          </a:xfrm>
        </p:grpSpPr>
        <p:grpSp>
          <p:nvGrpSpPr>
            <p:cNvPr id="30" name="Group 29">
              <a:extLst>
                <a:ext uri="{FF2B5EF4-FFF2-40B4-BE49-F238E27FC236}">
                  <a16:creationId xmlns:a16="http://schemas.microsoft.com/office/drawing/2014/main" id="{1BB10EB4-0745-A09A-60EA-632A67B854C5}"/>
                </a:ext>
              </a:extLst>
            </p:cNvPr>
            <p:cNvGrpSpPr>
              <a:grpSpLocks/>
            </p:cNvGrpSpPr>
            <p:nvPr/>
          </p:nvGrpSpPr>
          <p:grpSpPr bwMode="auto">
            <a:xfrm>
              <a:off x="10200640" y="5340103"/>
              <a:ext cx="863355" cy="400110"/>
              <a:chOff x="2396312" y="1866560"/>
              <a:chExt cx="4351376" cy="1877539"/>
            </a:xfrm>
          </p:grpSpPr>
          <p:sp>
            <p:nvSpPr>
              <p:cNvPr id="33" name="Rectangle 32">
                <a:extLst>
                  <a:ext uri="{FF2B5EF4-FFF2-40B4-BE49-F238E27FC236}">
                    <a16:creationId xmlns:a16="http://schemas.microsoft.com/office/drawing/2014/main" id="{8A841071-D16C-F620-5B21-DC0466ADA0B9}"/>
                  </a:ext>
                </a:extLst>
              </p:cNvPr>
              <p:cNvSpPr/>
              <p:nvPr/>
            </p:nvSpPr>
            <p:spPr>
              <a:xfrm>
                <a:off x="2396710" y="2753505"/>
                <a:ext cx="4350570" cy="990594"/>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endParaRPr>
              </a:p>
            </p:txBody>
          </p:sp>
          <p:pic>
            <p:nvPicPr>
              <p:cNvPr id="34" name="Graphic 37" descr="Tools">
                <a:extLst>
                  <a:ext uri="{FF2B5EF4-FFF2-40B4-BE49-F238E27FC236}">
                    <a16:creationId xmlns:a16="http://schemas.microsoft.com/office/drawing/2014/main" id="{991AECC1-B58A-90B6-2DAF-903A92E69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121" y="2865228"/>
                <a:ext cx="767748" cy="76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Delay 39">
                <a:extLst>
                  <a:ext uri="{FF2B5EF4-FFF2-40B4-BE49-F238E27FC236}">
                    <a16:creationId xmlns:a16="http://schemas.microsoft.com/office/drawing/2014/main" id="{35D6CE60-5C21-566E-7B57-C4EFC6750366}"/>
                  </a:ext>
                </a:extLst>
              </p:cNvPr>
              <p:cNvSpPr/>
              <p:nvPr/>
            </p:nvSpPr>
            <p:spPr>
              <a:xfrm rot="16200000">
                <a:off x="4248001" y="216993"/>
                <a:ext cx="647983" cy="4350570"/>
              </a:xfrm>
              <a:prstGeom prst="flowChartDelay">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endParaRPr>
              </a:p>
            </p:txBody>
          </p:sp>
          <p:sp>
            <p:nvSpPr>
              <p:cNvPr id="36" name="Left Bracket 35">
                <a:extLst>
                  <a:ext uri="{FF2B5EF4-FFF2-40B4-BE49-F238E27FC236}">
                    <a16:creationId xmlns:a16="http://schemas.microsoft.com/office/drawing/2014/main" id="{E6734054-85B7-707A-D5EE-C2B47527A406}"/>
                  </a:ext>
                </a:extLst>
              </p:cNvPr>
              <p:cNvSpPr/>
              <p:nvPr/>
            </p:nvSpPr>
            <p:spPr>
              <a:xfrm rot="5400000">
                <a:off x="4367175" y="1424220"/>
                <a:ext cx="409641" cy="1295574"/>
              </a:xfrm>
              <a:prstGeom prst="leftBracket">
                <a:avLst/>
              </a:prstGeom>
              <a:ln w="57150" cap="rnd">
                <a:solidFill>
                  <a:schemeClr val="tx1">
                    <a:lumMod val="50000"/>
                    <a:lumOff val="50000"/>
                  </a:schemeClr>
                </a:solidFill>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
          <p:nvSpPr>
            <p:cNvPr id="31" name="TextBox 40">
              <a:extLst>
                <a:ext uri="{FF2B5EF4-FFF2-40B4-BE49-F238E27FC236}">
                  <a16:creationId xmlns:a16="http://schemas.microsoft.com/office/drawing/2014/main" id="{422DA327-CDAD-C91F-0906-E2AE0A6F5D08}"/>
                </a:ext>
              </a:extLst>
            </p:cNvPr>
            <p:cNvSpPr txBox="1">
              <a:spLocks noChangeArrowheads="1"/>
            </p:cNvSpPr>
            <p:nvPr/>
          </p:nvSpPr>
          <p:spPr bwMode="auto">
            <a:xfrm>
              <a:off x="10069018" y="4768843"/>
              <a:ext cx="1126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200">
                  <a:solidFill>
                    <a:schemeClr val="bg1"/>
                  </a:solidFill>
                </a:rPr>
                <a:t>Resource Toolkit</a:t>
              </a:r>
            </a:p>
          </p:txBody>
        </p:sp>
      </p:grpSp>
      <p:grpSp>
        <p:nvGrpSpPr>
          <p:cNvPr id="37" name="Group 50">
            <a:extLst>
              <a:ext uri="{FF2B5EF4-FFF2-40B4-BE49-F238E27FC236}">
                <a16:creationId xmlns:a16="http://schemas.microsoft.com/office/drawing/2014/main" id="{EDD73CEA-9F77-3FED-1267-B5DD4AAF0131}"/>
              </a:ext>
            </a:extLst>
          </p:cNvPr>
          <p:cNvGrpSpPr>
            <a:grpSpLocks/>
          </p:cNvGrpSpPr>
          <p:nvPr/>
        </p:nvGrpSpPr>
        <p:grpSpPr bwMode="auto">
          <a:xfrm>
            <a:off x="7411427" y="3697347"/>
            <a:ext cx="456534" cy="563799"/>
            <a:chOff x="3338940" y="3324296"/>
            <a:chExt cx="548968" cy="777359"/>
          </a:xfrm>
        </p:grpSpPr>
        <p:sp>
          <p:nvSpPr>
            <p:cNvPr id="38" name="Pentagon 42">
              <a:extLst>
                <a:ext uri="{FF2B5EF4-FFF2-40B4-BE49-F238E27FC236}">
                  <a16:creationId xmlns:a16="http://schemas.microsoft.com/office/drawing/2014/main" id="{B8BD7BC3-6E8D-EF3B-B2E4-12052B9A751A}"/>
                </a:ext>
              </a:extLst>
            </p:cNvPr>
            <p:cNvSpPr/>
            <p:nvPr/>
          </p:nvSpPr>
          <p:spPr>
            <a:xfrm>
              <a:off x="3338940" y="3372788"/>
              <a:ext cx="548968" cy="236604"/>
            </a:xfrm>
            <a:prstGeom prst="homePlate">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9" name="Straight Connector 38">
              <a:extLst>
                <a:ext uri="{FF2B5EF4-FFF2-40B4-BE49-F238E27FC236}">
                  <a16:creationId xmlns:a16="http://schemas.microsoft.com/office/drawing/2014/main" id="{32664CD5-0E5F-95B9-B19E-6D83488F5B4F}"/>
                </a:ext>
              </a:extLst>
            </p:cNvPr>
            <p:cNvCxnSpPr/>
            <p:nvPr/>
          </p:nvCxnSpPr>
          <p:spPr>
            <a:xfrm>
              <a:off x="3346874" y="3372788"/>
              <a:ext cx="0" cy="728867"/>
            </a:xfrm>
            <a:prstGeom prst="line">
              <a:avLst/>
            </a:prstGeom>
            <a:solidFill>
              <a:schemeClr val="accent1"/>
            </a:solidFill>
            <a:ln w="57150" cmpd="sng">
              <a:solidFill>
                <a:schemeClr val="accent6"/>
              </a:solidFill>
            </a:ln>
          </p:spPr>
          <p:style>
            <a:lnRef idx="1">
              <a:schemeClr val="accent4"/>
            </a:lnRef>
            <a:fillRef idx="0">
              <a:schemeClr val="accent4"/>
            </a:fillRef>
            <a:effectRef idx="0">
              <a:schemeClr val="accent4"/>
            </a:effectRef>
            <a:fontRef idx="minor">
              <a:schemeClr val="tx1"/>
            </a:fontRef>
          </p:style>
        </p:cxnSp>
        <p:sp>
          <p:nvSpPr>
            <p:cNvPr id="40" name="TextBox 53">
              <a:extLst>
                <a:ext uri="{FF2B5EF4-FFF2-40B4-BE49-F238E27FC236}">
                  <a16:creationId xmlns:a16="http://schemas.microsoft.com/office/drawing/2014/main" id="{6C398558-7900-5BBB-EBD6-1BF2994B686C}"/>
                </a:ext>
              </a:extLst>
            </p:cNvPr>
            <p:cNvSpPr txBox="1">
              <a:spLocks noChangeArrowheads="1"/>
            </p:cNvSpPr>
            <p:nvPr/>
          </p:nvSpPr>
          <p:spPr bwMode="auto">
            <a:xfrm>
              <a:off x="3441147" y="3324296"/>
              <a:ext cx="2867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US" altLang="en-US" sz="1100">
                  <a:solidFill>
                    <a:schemeClr val="bg1"/>
                  </a:solidFill>
                </a:rPr>
                <a:t>4</a:t>
              </a:r>
            </a:p>
          </p:txBody>
        </p:sp>
      </p:grpSp>
      <p:sp>
        <p:nvSpPr>
          <p:cNvPr id="41" name="TextBox 40">
            <a:extLst>
              <a:ext uri="{FF2B5EF4-FFF2-40B4-BE49-F238E27FC236}">
                <a16:creationId xmlns:a16="http://schemas.microsoft.com/office/drawing/2014/main" id="{02113A46-F06E-AE92-F100-C0B62ED45856}"/>
              </a:ext>
            </a:extLst>
          </p:cNvPr>
          <p:cNvSpPr txBox="1"/>
          <p:nvPr/>
        </p:nvSpPr>
        <p:spPr>
          <a:xfrm>
            <a:off x="7730878" y="4074798"/>
            <a:ext cx="2772346" cy="646331"/>
          </a:xfrm>
          <a:prstGeom prst="rect">
            <a:avLst/>
          </a:prstGeom>
          <a:noFill/>
        </p:spPr>
        <p:txBody>
          <a:bodyPr wrap="square">
            <a:spAutoFit/>
          </a:bodyPr>
          <a:lstStyle/>
          <a:p>
            <a:pPr eaLnBrk="1" fontAlgn="auto" hangingPunct="1">
              <a:spcBef>
                <a:spcPts val="0"/>
              </a:spcBef>
              <a:spcAft>
                <a:spcPts val="0"/>
              </a:spcAft>
              <a:defRPr/>
            </a:pPr>
            <a:r>
              <a:rPr lang="en-US" sz="1200">
                <a:solidFill>
                  <a:schemeClr val="accent5"/>
                </a:solidFill>
                <a:latin typeface="+mn-lt"/>
                <a:cs typeface="Calibri" panose="020F0502020204030204" pitchFamily="34" charset="0"/>
              </a:rPr>
              <a:t>Core Team Hypercare Support Email</a:t>
            </a:r>
          </a:p>
          <a:p>
            <a:pPr eaLnBrk="1" fontAlgn="auto" hangingPunct="1">
              <a:spcBef>
                <a:spcPts val="0"/>
              </a:spcBef>
              <a:spcAft>
                <a:spcPts val="0"/>
              </a:spcAft>
              <a:defRPr/>
            </a:pPr>
            <a:r>
              <a:rPr lang="en-US" sz="1200">
                <a:solidFill>
                  <a:schemeClr val="accent5"/>
                </a:solidFill>
                <a:latin typeface="+mn-lt"/>
                <a:cs typeface="Calibri" panose="020F0502020204030204" pitchFamily="34" charset="0"/>
              </a:rPr>
              <a:t>Duration: 4 weeks following Go live  </a:t>
            </a:r>
          </a:p>
          <a:p>
            <a:pPr eaLnBrk="1" fontAlgn="auto" hangingPunct="1">
              <a:spcBef>
                <a:spcPts val="0"/>
              </a:spcBef>
              <a:spcAft>
                <a:spcPts val="0"/>
              </a:spcAft>
              <a:defRPr/>
            </a:pPr>
            <a:r>
              <a:rPr lang="en-US" sz="1200">
                <a:solidFill>
                  <a:schemeClr val="accent5"/>
                </a:solidFill>
                <a:latin typeface="+mn-lt"/>
                <a:cs typeface="Calibri" panose="020F0502020204030204" pitchFamily="34" charset="0"/>
              </a:rPr>
              <a:t>Timing: At Go Live / Ongoing </a:t>
            </a:r>
          </a:p>
        </p:txBody>
      </p:sp>
      <p:cxnSp>
        <p:nvCxnSpPr>
          <p:cNvPr id="42" name="Curved Connector 49">
            <a:extLst>
              <a:ext uri="{FF2B5EF4-FFF2-40B4-BE49-F238E27FC236}">
                <a16:creationId xmlns:a16="http://schemas.microsoft.com/office/drawing/2014/main" id="{BD2D030D-4F5E-DD62-5DBD-465287C2810F}"/>
              </a:ext>
            </a:extLst>
          </p:cNvPr>
          <p:cNvCxnSpPr>
            <a:cxnSpLocks/>
          </p:cNvCxnSpPr>
          <p:nvPr/>
        </p:nvCxnSpPr>
        <p:spPr>
          <a:xfrm>
            <a:off x="3581279" y="1519417"/>
            <a:ext cx="6349404" cy="4468813"/>
          </a:xfrm>
          <a:prstGeom prst="curvedConnector3">
            <a:avLst>
              <a:gd name="adj1" fmla="val 50000"/>
            </a:avLst>
          </a:prstGeom>
          <a:ln w="454025" cap="rnd" cmpd="dbl">
            <a:solidFill>
              <a:srgbClr val="75869C"/>
            </a:solidFill>
            <a:prstDash val="solid"/>
            <a:round/>
            <a:tailEnd type="triangle"/>
          </a:ln>
        </p:spPr>
        <p:style>
          <a:lnRef idx="1">
            <a:schemeClr val="accent3"/>
          </a:lnRef>
          <a:fillRef idx="0">
            <a:schemeClr val="accent3"/>
          </a:fillRef>
          <a:effectRef idx="0">
            <a:schemeClr val="accent3"/>
          </a:effectRef>
          <a:fontRef idx="minor">
            <a:schemeClr val="tx1"/>
          </a:fontRef>
        </p:style>
      </p:cxnSp>
      <p:sp>
        <p:nvSpPr>
          <p:cNvPr id="43" name="Up Ribbon 55">
            <a:extLst>
              <a:ext uri="{FF2B5EF4-FFF2-40B4-BE49-F238E27FC236}">
                <a16:creationId xmlns:a16="http://schemas.microsoft.com/office/drawing/2014/main" id="{20D4371B-531B-E1DE-3642-D5CDA06497E7}"/>
              </a:ext>
            </a:extLst>
          </p:cNvPr>
          <p:cNvSpPr/>
          <p:nvPr/>
        </p:nvSpPr>
        <p:spPr>
          <a:xfrm>
            <a:off x="2661138" y="1251630"/>
            <a:ext cx="1751286" cy="610445"/>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START</a:t>
            </a:r>
          </a:p>
        </p:txBody>
      </p:sp>
    </p:spTree>
    <p:extLst>
      <p:ext uri="{BB962C8B-B14F-4D97-AF65-F5344CB8AC3E}">
        <p14:creationId xmlns:p14="http://schemas.microsoft.com/office/powerpoint/2010/main" val="122583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2">
            <a:extLst>
              <a:ext uri="{FF2B5EF4-FFF2-40B4-BE49-F238E27FC236}">
                <a16:creationId xmlns:a16="http://schemas.microsoft.com/office/drawing/2014/main" id="{7AFCE0EF-7917-4313-88C1-4C1F2027A09C}"/>
              </a:ext>
            </a:extLst>
          </p:cNvPr>
          <p:cNvGraphicFramePr>
            <a:graphicFrameLocks noGrp="1"/>
          </p:cNvGraphicFramePr>
          <p:nvPr/>
        </p:nvGraphicFramePr>
        <p:xfrm>
          <a:off x="959754" y="1042462"/>
          <a:ext cx="9753601" cy="2708293"/>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3854836024"/>
                    </a:ext>
                  </a:extLst>
                </a:gridCol>
                <a:gridCol w="886691">
                  <a:extLst>
                    <a:ext uri="{9D8B030D-6E8A-4147-A177-3AD203B41FA5}">
                      <a16:colId xmlns:a16="http://schemas.microsoft.com/office/drawing/2014/main" val="888511970"/>
                    </a:ext>
                  </a:extLst>
                </a:gridCol>
                <a:gridCol w="886691">
                  <a:extLst>
                    <a:ext uri="{9D8B030D-6E8A-4147-A177-3AD203B41FA5}">
                      <a16:colId xmlns:a16="http://schemas.microsoft.com/office/drawing/2014/main" val="184715329"/>
                    </a:ext>
                  </a:extLst>
                </a:gridCol>
                <a:gridCol w="886691">
                  <a:extLst>
                    <a:ext uri="{9D8B030D-6E8A-4147-A177-3AD203B41FA5}">
                      <a16:colId xmlns:a16="http://schemas.microsoft.com/office/drawing/2014/main" val="455255651"/>
                    </a:ext>
                  </a:extLst>
                </a:gridCol>
                <a:gridCol w="886691">
                  <a:extLst>
                    <a:ext uri="{9D8B030D-6E8A-4147-A177-3AD203B41FA5}">
                      <a16:colId xmlns:a16="http://schemas.microsoft.com/office/drawing/2014/main" val="3197791573"/>
                    </a:ext>
                  </a:extLst>
                </a:gridCol>
                <a:gridCol w="886691">
                  <a:extLst>
                    <a:ext uri="{9D8B030D-6E8A-4147-A177-3AD203B41FA5}">
                      <a16:colId xmlns:a16="http://schemas.microsoft.com/office/drawing/2014/main" val="1961288727"/>
                    </a:ext>
                  </a:extLst>
                </a:gridCol>
                <a:gridCol w="886691">
                  <a:extLst>
                    <a:ext uri="{9D8B030D-6E8A-4147-A177-3AD203B41FA5}">
                      <a16:colId xmlns:a16="http://schemas.microsoft.com/office/drawing/2014/main" val="973022409"/>
                    </a:ext>
                  </a:extLst>
                </a:gridCol>
                <a:gridCol w="886691">
                  <a:extLst>
                    <a:ext uri="{9D8B030D-6E8A-4147-A177-3AD203B41FA5}">
                      <a16:colId xmlns:a16="http://schemas.microsoft.com/office/drawing/2014/main" val="807702788"/>
                    </a:ext>
                  </a:extLst>
                </a:gridCol>
                <a:gridCol w="886691">
                  <a:extLst>
                    <a:ext uri="{9D8B030D-6E8A-4147-A177-3AD203B41FA5}">
                      <a16:colId xmlns:a16="http://schemas.microsoft.com/office/drawing/2014/main" val="2322907695"/>
                    </a:ext>
                  </a:extLst>
                </a:gridCol>
                <a:gridCol w="886691">
                  <a:extLst>
                    <a:ext uri="{9D8B030D-6E8A-4147-A177-3AD203B41FA5}">
                      <a16:colId xmlns:a16="http://schemas.microsoft.com/office/drawing/2014/main" val="4157500282"/>
                    </a:ext>
                  </a:extLst>
                </a:gridCol>
                <a:gridCol w="886691">
                  <a:extLst>
                    <a:ext uri="{9D8B030D-6E8A-4147-A177-3AD203B41FA5}">
                      <a16:colId xmlns:a16="http://schemas.microsoft.com/office/drawing/2014/main" val="2106867469"/>
                    </a:ext>
                  </a:extLst>
                </a:gridCol>
              </a:tblGrid>
              <a:tr h="232482">
                <a:tc gridSpan="8">
                  <a:txBody>
                    <a:bodyPr/>
                    <a:lstStyle/>
                    <a:p>
                      <a:pPr algn="ctr"/>
                      <a:endParaRPr lang="en-US" sz="1200" b="1" dirty="0">
                        <a:solidFill>
                          <a:schemeClr val="tx1"/>
                        </a:solidFill>
                      </a:endParaRPr>
                    </a:p>
                  </a:txBody>
                  <a:tcPr>
                    <a:lnL w="12700" cmpd="sng">
                      <a:noFill/>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3A9C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200" b="1" dirty="0">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rgbClr val="73A9CB"/>
                    </a:solidFill>
                  </a:tcPr>
                </a:tc>
                <a:tc>
                  <a:txBody>
                    <a:bodyPr/>
                    <a:lstStyle/>
                    <a:p>
                      <a:pPr algn="ctr"/>
                      <a:endParaRPr lang="en-US" sz="1200" b="1" dirty="0">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rgbClr val="73A9CB"/>
                    </a:solidFill>
                  </a:tcPr>
                </a:tc>
                <a:tc>
                  <a:txBody>
                    <a:bodyPr/>
                    <a:lstStyle/>
                    <a:p>
                      <a:pPr algn="ctr"/>
                      <a:endParaRPr lang="en-US" sz="1200" b="1" dirty="0">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rgbClr val="73A9CB"/>
                    </a:solidFill>
                  </a:tcPr>
                </a:tc>
                <a:extLst>
                  <a:ext uri="{0D108BD9-81ED-4DB2-BD59-A6C34878D82A}">
                    <a16:rowId xmlns:a16="http://schemas.microsoft.com/office/drawing/2014/main" val="4182032475"/>
                  </a:ext>
                </a:extLst>
              </a:tr>
              <a:tr h="439133">
                <a:tc>
                  <a:txBody>
                    <a:bodyPr/>
                    <a:lstStyle/>
                    <a:p>
                      <a:pPr algn="ctr"/>
                      <a:r>
                        <a:rPr lang="en-US" sz="1400" b="1" dirty="0">
                          <a:solidFill>
                            <a:schemeClr val="tx1"/>
                          </a:solidFill>
                        </a:rPr>
                        <a:t>4 weeks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3A9CB"/>
                    </a:solidFill>
                  </a:tcPr>
                </a:tc>
                <a:tc>
                  <a:txBody>
                    <a:bodyPr/>
                    <a:lstStyle/>
                    <a:p>
                      <a:pPr algn="ctr"/>
                      <a:r>
                        <a:rPr lang="en-US" sz="1400" b="1" dirty="0">
                          <a:solidFill>
                            <a:schemeClr val="tx1"/>
                          </a:solidFill>
                        </a:rPr>
                        <a:t>3 Weeks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dirty="0">
                          <a:solidFill>
                            <a:schemeClr val="tx1"/>
                          </a:solidFill>
                        </a:rPr>
                        <a:t>2 Weeks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3A9CB"/>
                    </a:solidFill>
                  </a:tcPr>
                </a:tc>
                <a:tc>
                  <a:txBody>
                    <a:bodyPr/>
                    <a:lstStyle/>
                    <a:p>
                      <a:pPr algn="ctr"/>
                      <a:r>
                        <a:rPr lang="en-US" sz="1400" b="1" dirty="0">
                          <a:solidFill>
                            <a:schemeClr val="tx1"/>
                          </a:solidFill>
                        </a:rPr>
                        <a:t>1 Week Before </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dirty="0">
                          <a:solidFill>
                            <a:schemeClr val="tx1"/>
                          </a:solidFill>
                        </a:rPr>
                        <a:t>Week of Go Live</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3A9CB"/>
                    </a:solidFill>
                  </a:tcPr>
                </a:tc>
                <a:tc>
                  <a:txBody>
                    <a:bodyPr/>
                    <a:lstStyle/>
                    <a:p>
                      <a:pPr algn="ctr"/>
                      <a:r>
                        <a:rPr lang="en-US" sz="1400" b="1" dirty="0">
                          <a:solidFill>
                            <a:schemeClr val="tx1"/>
                          </a:solidFill>
                        </a:rPr>
                        <a:t>1 Weeks </a:t>
                      </a:r>
                    </a:p>
                    <a:p>
                      <a:pPr algn="ctr"/>
                      <a:r>
                        <a:rPr lang="en-US" sz="1400" b="1" dirty="0">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dirty="0">
                          <a:solidFill>
                            <a:schemeClr val="tx1"/>
                          </a:solidFill>
                        </a:rPr>
                        <a:t>2 Weeks </a:t>
                      </a:r>
                    </a:p>
                    <a:p>
                      <a:pPr algn="ctr"/>
                      <a:r>
                        <a:rPr lang="en-US" sz="1400" b="1" dirty="0">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77B3D4"/>
                    </a:solidFill>
                  </a:tcPr>
                </a:tc>
                <a:tc>
                  <a:txBody>
                    <a:bodyPr/>
                    <a:lstStyle/>
                    <a:p>
                      <a:pPr algn="ctr"/>
                      <a:r>
                        <a:rPr lang="en-US" sz="1400" b="1" dirty="0">
                          <a:solidFill>
                            <a:schemeClr val="tx1"/>
                          </a:solidFill>
                        </a:rPr>
                        <a:t>3 Weeks </a:t>
                      </a:r>
                    </a:p>
                    <a:p>
                      <a:pPr algn="ctr"/>
                      <a:r>
                        <a:rPr lang="en-US" sz="1400" b="1" dirty="0">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dirty="0">
                          <a:solidFill>
                            <a:schemeClr val="tx1"/>
                          </a:solidFill>
                        </a:rPr>
                        <a:t>4 Weeks After </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dirty="0">
                          <a:solidFill>
                            <a:schemeClr val="tx1"/>
                          </a:solidFill>
                        </a:rPr>
                        <a:t>5 Weeks </a:t>
                      </a:r>
                    </a:p>
                    <a:p>
                      <a:pPr algn="ctr"/>
                      <a:r>
                        <a:rPr lang="en-US" sz="1400" b="1" dirty="0">
                          <a:solidFill>
                            <a:schemeClr val="tx1"/>
                          </a:solidFill>
                        </a:rPr>
                        <a:t>After</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tc>
                  <a:txBody>
                    <a:bodyPr/>
                    <a:lstStyle/>
                    <a:p>
                      <a:pPr algn="ctr"/>
                      <a:r>
                        <a:rPr lang="en-US" sz="1400" b="1" dirty="0">
                          <a:solidFill>
                            <a:schemeClr val="tx1"/>
                          </a:solidFill>
                        </a:rPr>
                        <a:t>6 Weeks After </a:t>
                      </a:r>
                    </a:p>
                  </a:txBody>
                  <a:tcPr>
                    <a:lnL w="12700" cmpd="sng">
                      <a:noFill/>
                    </a:lnL>
                    <a:lnR w="12700" cmpd="sng">
                      <a:noFill/>
                    </a:lnR>
                    <a:lnB w="12700" cmpd="sng">
                      <a:noFill/>
                    </a:lnB>
                    <a:lnTlToBr w="12700" cmpd="sng">
                      <a:noFill/>
                      <a:prstDash val="solid"/>
                    </a:lnTlToBr>
                    <a:lnBlToTr w="12700" cmpd="sng">
                      <a:noFill/>
                      <a:prstDash val="solid"/>
                    </a:lnBlToTr>
                    <a:solidFill>
                      <a:srgbClr val="B9DEE7"/>
                    </a:solidFill>
                  </a:tcPr>
                </a:tc>
                <a:extLst>
                  <a:ext uri="{0D108BD9-81ED-4DB2-BD59-A6C34878D82A}">
                    <a16:rowId xmlns:a16="http://schemas.microsoft.com/office/drawing/2014/main" val="2394685423"/>
                  </a:ext>
                </a:extLst>
              </a:tr>
              <a:tr h="1915813">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6E6"/>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7189592"/>
                  </a:ext>
                </a:extLst>
              </a:tr>
            </a:tbl>
          </a:graphicData>
        </a:graphic>
      </p:graphicFrame>
      <p:sp>
        <p:nvSpPr>
          <p:cNvPr id="13" name="Title 1">
            <a:extLst>
              <a:ext uri="{FF2B5EF4-FFF2-40B4-BE49-F238E27FC236}">
                <a16:creationId xmlns:a16="http://schemas.microsoft.com/office/drawing/2014/main" id="{8A211B01-59C9-06D4-2452-851D48E6845E}"/>
              </a:ext>
            </a:extLst>
          </p:cNvPr>
          <p:cNvSpPr txBox="1">
            <a:spLocks/>
          </p:cNvSpPr>
          <p:nvPr/>
        </p:nvSpPr>
        <p:spPr bwMode="auto">
          <a:xfrm>
            <a:off x="609600" y="152295"/>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ctr" rtl="0" eaLnBrk="0" fontAlgn="base" hangingPunct="0">
              <a:spcBef>
                <a:spcPct val="0"/>
              </a:spcBef>
              <a:spcAft>
                <a:spcPct val="0"/>
              </a:spcAft>
              <a:defRPr sz="60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a:lstStyle>
          <a:p>
            <a:pPr algn="l"/>
            <a:r>
              <a:rPr lang="en-US" sz="3600" kern="0">
                <a:solidFill>
                  <a:srgbClr val="C00000"/>
                </a:solidFill>
                <a:latin typeface="Calibri" panose="020F0502020204030204" pitchFamily="34" charset="0"/>
                <a:cs typeface="Calibri" panose="020F0502020204030204" pitchFamily="34" charset="0"/>
              </a:rPr>
              <a:t>CSU</a:t>
            </a:r>
            <a:r>
              <a:rPr lang="en-US" sz="3600" kern="0">
                <a:solidFill>
                  <a:schemeClr val="tx1"/>
                </a:solidFill>
                <a:latin typeface="Calibri" panose="020F0502020204030204" pitchFamily="34" charset="0"/>
                <a:cs typeface="Calibri" panose="020F0502020204030204" pitchFamily="34" charset="0"/>
              </a:rPr>
              <a:t>BUY: Campus Roll Out </a:t>
            </a:r>
            <a:endParaRPr lang="en-US" sz="3600" kern="0">
              <a:solidFill>
                <a:schemeClr val="tx1"/>
              </a:solidFill>
            </a:endParaRPr>
          </a:p>
        </p:txBody>
      </p:sp>
      <p:sp>
        <p:nvSpPr>
          <p:cNvPr id="2" name="Rectangle: Rounded Corners 1">
            <a:extLst>
              <a:ext uri="{FF2B5EF4-FFF2-40B4-BE49-F238E27FC236}">
                <a16:creationId xmlns:a16="http://schemas.microsoft.com/office/drawing/2014/main" id="{DE9ABFFA-59D5-D745-DEBD-7BD373015938}"/>
              </a:ext>
            </a:extLst>
          </p:cNvPr>
          <p:cNvSpPr/>
          <p:nvPr/>
        </p:nvSpPr>
        <p:spPr bwMode="auto">
          <a:xfrm>
            <a:off x="959755" y="1909618"/>
            <a:ext cx="3500582" cy="207856"/>
          </a:xfrm>
          <a:prstGeom prst="roundRect">
            <a:avLst/>
          </a:prstGeom>
          <a:solidFill>
            <a:srgbClr val="C1238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a:ln>
                  <a:noFill/>
                </a:ln>
                <a:solidFill>
                  <a:schemeClr val="bg1"/>
                </a:solidFill>
                <a:effectLst/>
                <a:latin typeface="Arial" charset="0"/>
              </a:rPr>
              <a:t>Go Live Readiness Activities</a:t>
            </a:r>
          </a:p>
        </p:txBody>
      </p:sp>
      <p:sp>
        <p:nvSpPr>
          <p:cNvPr id="14" name="Rectangle: Rounded Corners 13">
            <a:extLst>
              <a:ext uri="{FF2B5EF4-FFF2-40B4-BE49-F238E27FC236}">
                <a16:creationId xmlns:a16="http://schemas.microsoft.com/office/drawing/2014/main" id="{23BF885F-C2A0-4EE0-1134-DEAD7DC1F8E9}"/>
              </a:ext>
            </a:extLst>
          </p:cNvPr>
          <p:cNvSpPr/>
          <p:nvPr/>
        </p:nvSpPr>
        <p:spPr bwMode="auto">
          <a:xfrm>
            <a:off x="2733964" y="2340891"/>
            <a:ext cx="3583709" cy="24275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a:ln>
                  <a:noFill/>
                </a:ln>
                <a:solidFill>
                  <a:schemeClr val="bg1"/>
                </a:solidFill>
                <a:effectLst/>
                <a:latin typeface="Arial" charset="0"/>
              </a:rPr>
              <a:t>End User Training Sessions </a:t>
            </a:r>
          </a:p>
        </p:txBody>
      </p:sp>
      <p:sp>
        <p:nvSpPr>
          <p:cNvPr id="16" name="Rectangle: Rounded Corners 15">
            <a:extLst>
              <a:ext uri="{FF2B5EF4-FFF2-40B4-BE49-F238E27FC236}">
                <a16:creationId xmlns:a16="http://schemas.microsoft.com/office/drawing/2014/main" id="{E1311EBF-E152-671E-A0A6-50ACC82FFD70}"/>
              </a:ext>
            </a:extLst>
          </p:cNvPr>
          <p:cNvSpPr/>
          <p:nvPr/>
        </p:nvSpPr>
        <p:spPr bwMode="auto">
          <a:xfrm>
            <a:off x="4460337" y="2685735"/>
            <a:ext cx="924464" cy="242754"/>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a:ln>
                  <a:noFill/>
                </a:ln>
                <a:solidFill>
                  <a:schemeClr val="bg1"/>
                </a:solidFill>
                <a:effectLst/>
                <a:latin typeface="Arial" charset="0"/>
              </a:rPr>
              <a:t>Go Live</a:t>
            </a:r>
          </a:p>
        </p:txBody>
      </p:sp>
      <p:sp>
        <p:nvSpPr>
          <p:cNvPr id="17" name="Rectangle: Rounded Corners 16">
            <a:extLst>
              <a:ext uri="{FF2B5EF4-FFF2-40B4-BE49-F238E27FC236}">
                <a16:creationId xmlns:a16="http://schemas.microsoft.com/office/drawing/2014/main" id="{9B55712E-E464-1136-F729-14C3F27D5944}"/>
              </a:ext>
            </a:extLst>
          </p:cNvPr>
          <p:cNvSpPr/>
          <p:nvPr/>
        </p:nvSpPr>
        <p:spPr bwMode="auto">
          <a:xfrm>
            <a:off x="5384801" y="2986737"/>
            <a:ext cx="4451927" cy="219456"/>
          </a:xfrm>
          <a:prstGeom prst="roundRect">
            <a:avLst/>
          </a:prstGeom>
          <a:solidFill>
            <a:srgbClr val="1144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0" lang="en-US" sz="900" b="1" i="0" u="none" strike="noStrike" cap="none" normalizeH="0" baseline="0" dirty="0">
                <a:ln>
                  <a:noFill/>
                </a:ln>
                <a:solidFill>
                  <a:schemeClr val="bg1"/>
                </a:solidFill>
                <a:effectLst/>
                <a:latin typeface="Arial" charset="0"/>
              </a:rPr>
              <a:t>Hyper Care</a:t>
            </a:r>
            <a:endParaRPr kumimoji="0" lang="en-US" sz="900" i="0" u="none" strike="noStrike" cap="none" normalizeH="0" baseline="0" dirty="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i="0" u="none" strike="noStrike" cap="none" normalizeH="0" baseline="0" dirty="0">
              <a:ln>
                <a:noFill/>
              </a:ln>
              <a:solidFill>
                <a:schemeClr val="bg1"/>
              </a:solidFill>
              <a:effectLst/>
              <a:latin typeface="Arial" charset="0"/>
            </a:endParaRPr>
          </a:p>
        </p:txBody>
      </p:sp>
      <p:sp>
        <p:nvSpPr>
          <p:cNvPr id="23" name="Rectangle: Rounded Corners 22">
            <a:extLst>
              <a:ext uri="{FF2B5EF4-FFF2-40B4-BE49-F238E27FC236}">
                <a16:creationId xmlns:a16="http://schemas.microsoft.com/office/drawing/2014/main" id="{0D7689F5-31D4-646C-B3AA-F9A967689CE4}"/>
              </a:ext>
            </a:extLst>
          </p:cNvPr>
          <p:cNvSpPr/>
          <p:nvPr/>
        </p:nvSpPr>
        <p:spPr bwMode="auto">
          <a:xfrm>
            <a:off x="9523161" y="3255187"/>
            <a:ext cx="1190194" cy="219456"/>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dirty="0">
                <a:ln>
                  <a:noFill/>
                </a:ln>
                <a:solidFill>
                  <a:schemeClr val="bg1"/>
                </a:solidFill>
                <a:effectLst/>
                <a:latin typeface="Arial" charset="0"/>
              </a:rPr>
              <a:t>Transition to Support</a:t>
            </a:r>
          </a:p>
        </p:txBody>
      </p:sp>
      <p:sp>
        <p:nvSpPr>
          <p:cNvPr id="3" name="TextBox 2">
            <a:extLst>
              <a:ext uri="{FF2B5EF4-FFF2-40B4-BE49-F238E27FC236}">
                <a16:creationId xmlns:a16="http://schemas.microsoft.com/office/drawing/2014/main" id="{5AC17437-58F7-7152-4F4E-5D0E7DE1E902}"/>
              </a:ext>
            </a:extLst>
          </p:cNvPr>
          <p:cNvSpPr txBox="1"/>
          <p:nvPr/>
        </p:nvSpPr>
        <p:spPr>
          <a:xfrm>
            <a:off x="959754" y="3925455"/>
            <a:ext cx="9753601" cy="2308324"/>
          </a:xfrm>
          <a:prstGeom prst="rect">
            <a:avLst/>
          </a:prstGeom>
          <a:noFill/>
        </p:spPr>
        <p:txBody>
          <a:bodyPr wrap="square" rtlCol="0">
            <a:spAutoFit/>
          </a:bodyPr>
          <a:lstStyle/>
          <a:p>
            <a:r>
              <a:rPr lang="en-US" dirty="0"/>
              <a:t>Go Live Readiness: Go Live instructions, Training Reminders, Updating Websites And Links, etc.</a:t>
            </a:r>
          </a:p>
          <a:p>
            <a:endParaRPr lang="en-US" dirty="0"/>
          </a:p>
          <a:p>
            <a:r>
              <a:rPr lang="en-US" dirty="0"/>
              <a:t>End User Training: Virtual or In Person Trainings, Sharing Out Training Materials</a:t>
            </a:r>
          </a:p>
          <a:p>
            <a:endParaRPr lang="en-US" dirty="0"/>
          </a:p>
          <a:p>
            <a:r>
              <a:rPr lang="en-US" dirty="0"/>
              <a:t>Hyper Care: Support, Sharing Tips &amp; Tricks, Office Hours, Lessons Learned, etc.… </a:t>
            </a:r>
          </a:p>
          <a:p>
            <a:endParaRPr lang="en-US" dirty="0"/>
          </a:p>
          <a:p>
            <a:r>
              <a:rPr lang="en-US" dirty="0"/>
              <a:t>Transition to Support: Moving CSUBUY Help Desk As Primary Support </a:t>
            </a:r>
          </a:p>
        </p:txBody>
      </p:sp>
    </p:spTree>
    <p:extLst>
      <p:ext uri="{BB962C8B-B14F-4D97-AF65-F5344CB8AC3E}">
        <p14:creationId xmlns:p14="http://schemas.microsoft.com/office/powerpoint/2010/main" val="149983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A211B01-59C9-06D4-2452-851D48E6845E}"/>
              </a:ext>
            </a:extLst>
          </p:cNvPr>
          <p:cNvSpPr txBox="1">
            <a:spLocks/>
          </p:cNvSpPr>
          <p:nvPr/>
        </p:nvSpPr>
        <p:spPr bwMode="auto">
          <a:xfrm>
            <a:off x="609600" y="152295"/>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ctr" rtl="0" eaLnBrk="0" fontAlgn="base" hangingPunct="0">
              <a:spcBef>
                <a:spcPct val="0"/>
              </a:spcBef>
              <a:spcAft>
                <a:spcPct val="0"/>
              </a:spcAft>
              <a:defRPr sz="60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a:lstStyle>
          <a:p>
            <a:pPr algn="l"/>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Roll Out Plan </a:t>
            </a:r>
            <a:endParaRPr lang="en-US" sz="3600" kern="0" dirty="0">
              <a:solidFill>
                <a:schemeClr val="tx1"/>
              </a:solidFill>
            </a:endParaRPr>
          </a:p>
        </p:txBody>
      </p:sp>
      <p:graphicFrame>
        <p:nvGraphicFramePr>
          <p:cNvPr id="19" name="Object 18">
            <a:extLst>
              <a:ext uri="{FF2B5EF4-FFF2-40B4-BE49-F238E27FC236}">
                <a16:creationId xmlns:a16="http://schemas.microsoft.com/office/drawing/2014/main" id="{DD53D9A2-D7EF-D5F3-120A-F7A8319FEE7F}"/>
              </a:ext>
            </a:extLst>
          </p:cNvPr>
          <p:cNvGraphicFramePr>
            <a:graphicFrameLocks noChangeAspect="1"/>
          </p:cNvGraphicFramePr>
          <p:nvPr/>
        </p:nvGraphicFramePr>
        <p:xfrm>
          <a:off x="1103745" y="1601560"/>
          <a:ext cx="9984509" cy="3164074"/>
        </p:xfrm>
        <a:graphic>
          <a:graphicData uri="http://schemas.openxmlformats.org/presentationml/2006/ole">
            <mc:AlternateContent xmlns:mc="http://schemas.openxmlformats.org/markup-compatibility/2006">
              <mc:Choice xmlns:v="urn:schemas-microsoft-com:vml" Requires="v">
                <p:oleObj name="Worksheet" r:id="rId2" imgW="12039542" imgH="3667176" progId="Excel.Sheet.12">
                  <p:embed/>
                </p:oleObj>
              </mc:Choice>
              <mc:Fallback>
                <p:oleObj name="Worksheet" r:id="rId2" imgW="12039542" imgH="3667176" progId="Excel.Sheet.12">
                  <p:embed/>
                  <p:pic>
                    <p:nvPicPr>
                      <p:cNvPr id="19" name="Object 18">
                        <a:extLst>
                          <a:ext uri="{FF2B5EF4-FFF2-40B4-BE49-F238E27FC236}">
                            <a16:creationId xmlns:a16="http://schemas.microsoft.com/office/drawing/2014/main" id="{DD53D9A2-D7EF-D5F3-120A-F7A8319FEE7F}"/>
                          </a:ext>
                        </a:extLst>
                      </p:cNvPr>
                      <p:cNvPicPr/>
                      <p:nvPr/>
                    </p:nvPicPr>
                    <p:blipFill>
                      <a:blip r:embed="rId3"/>
                      <a:stretch>
                        <a:fillRect/>
                      </a:stretch>
                    </p:blipFill>
                    <p:spPr>
                      <a:xfrm>
                        <a:off x="1103745" y="1601560"/>
                        <a:ext cx="9984509" cy="3164074"/>
                      </a:xfrm>
                      <a:prstGeom prst="rect">
                        <a:avLst/>
                      </a:prstGeom>
                      <a:noFill/>
                      <a:ln>
                        <a:solidFill>
                          <a:schemeClr val="accent2"/>
                        </a:solidFill>
                      </a:ln>
                    </p:spPr>
                  </p:pic>
                </p:oleObj>
              </mc:Fallback>
            </mc:AlternateContent>
          </a:graphicData>
        </a:graphic>
      </p:graphicFrame>
      <p:sp>
        <p:nvSpPr>
          <p:cNvPr id="2" name="TextBox 1">
            <a:extLst>
              <a:ext uri="{FF2B5EF4-FFF2-40B4-BE49-F238E27FC236}">
                <a16:creationId xmlns:a16="http://schemas.microsoft.com/office/drawing/2014/main" id="{7894D535-A6C7-03B7-B292-E3CFCBB396FB}"/>
              </a:ext>
            </a:extLst>
          </p:cNvPr>
          <p:cNvSpPr txBox="1"/>
          <p:nvPr/>
        </p:nvSpPr>
        <p:spPr>
          <a:xfrm>
            <a:off x="1103745" y="4916905"/>
            <a:ext cx="9984509" cy="461665"/>
          </a:xfrm>
          <a:prstGeom prst="rect">
            <a:avLst/>
          </a:prstGeom>
          <a:noFill/>
        </p:spPr>
        <p:txBody>
          <a:bodyPr wrap="square" rtlCol="0">
            <a:spAutoFit/>
          </a:bodyPr>
          <a:lstStyle/>
          <a:p>
            <a:r>
              <a:rPr lang="en-US" sz="1200" b="1" i="1" dirty="0"/>
              <a:t>NOTE: </a:t>
            </a:r>
            <a:r>
              <a:rPr lang="en-US" sz="1200" i="1" dirty="0"/>
              <a:t>There are CFS Configuration activities in preparation for User Acceptance Testing (UAT) that may impact the roll out schedule.  The Core Team will keep the Wave 1 Campuses &amp; the CSU Community informed on this progression as we continue to strive to meet the roll out plan.</a:t>
            </a:r>
          </a:p>
        </p:txBody>
      </p:sp>
    </p:spTree>
    <p:extLst>
      <p:ext uri="{BB962C8B-B14F-4D97-AF65-F5344CB8AC3E}">
        <p14:creationId xmlns:p14="http://schemas.microsoft.com/office/powerpoint/2010/main" val="226659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6F385569-39B5-498B-966E-A939D2F89AD4}"/>
              </a:ext>
            </a:extLst>
          </p:cNvPr>
          <p:cNvGrpSpPr/>
          <p:nvPr/>
        </p:nvGrpSpPr>
        <p:grpSpPr>
          <a:xfrm>
            <a:off x="3218413" y="2079264"/>
            <a:ext cx="5755174" cy="2699471"/>
            <a:chOff x="2925467" y="2102917"/>
            <a:chExt cx="5755174" cy="2699471"/>
          </a:xfrm>
        </p:grpSpPr>
        <p:sp>
          <p:nvSpPr>
            <p:cNvPr id="4" name="Oval 3">
              <a:extLst>
                <a:ext uri="{FF2B5EF4-FFF2-40B4-BE49-F238E27FC236}">
                  <a16:creationId xmlns:a16="http://schemas.microsoft.com/office/drawing/2014/main" id="{97EE4B34-0E9B-4ABB-9F3A-0678C2F0A481}"/>
                </a:ext>
              </a:extLst>
            </p:cNvPr>
            <p:cNvSpPr/>
            <p:nvPr/>
          </p:nvSpPr>
          <p:spPr>
            <a:xfrm>
              <a:off x="3290762" y="2540899"/>
              <a:ext cx="2174060" cy="2047285"/>
            </a:xfrm>
            <a:prstGeom prst="ellipse">
              <a:avLst/>
            </a:prstGeom>
            <a:solidFill>
              <a:schemeClr val="bg1">
                <a:lumMod val="75000"/>
              </a:schemeClr>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Q</a:t>
              </a:r>
            </a:p>
          </p:txBody>
        </p:sp>
        <p:sp>
          <p:nvSpPr>
            <p:cNvPr id="7" name="Oval 6">
              <a:extLst>
                <a:ext uri="{FF2B5EF4-FFF2-40B4-BE49-F238E27FC236}">
                  <a16:creationId xmlns:a16="http://schemas.microsoft.com/office/drawing/2014/main" id="{C70C4E56-9F8D-4A6C-94B7-E0FB0C968ACC}"/>
                </a:ext>
              </a:extLst>
            </p:cNvPr>
            <p:cNvSpPr/>
            <p:nvPr/>
          </p:nvSpPr>
          <p:spPr>
            <a:xfrm>
              <a:off x="6220079" y="2469081"/>
              <a:ext cx="2174060" cy="2047285"/>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A</a:t>
              </a:r>
            </a:p>
          </p:txBody>
        </p:sp>
        <p:sp>
          <p:nvSpPr>
            <p:cNvPr id="5" name="Oval 4">
              <a:extLst>
                <a:ext uri="{FF2B5EF4-FFF2-40B4-BE49-F238E27FC236}">
                  <a16:creationId xmlns:a16="http://schemas.microsoft.com/office/drawing/2014/main" id="{4DB4847D-A414-4FA6-BAE8-0160508BCCA9}"/>
                </a:ext>
              </a:extLst>
            </p:cNvPr>
            <p:cNvSpPr/>
            <p:nvPr/>
          </p:nvSpPr>
          <p:spPr>
            <a:xfrm>
              <a:off x="5133049" y="2737130"/>
              <a:ext cx="1440381" cy="1511188"/>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&amp;</a:t>
              </a:r>
            </a:p>
          </p:txBody>
        </p:sp>
        <p:grpSp>
          <p:nvGrpSpPr>
            <p:cNvPr id="25" name="Group 24">
              <a:extLst>
                <a:ext uri="{FF2B5EF4-FFF2-40B4-BE49-F238E27FC236}">
                  <a16:creationId xmlns:a16="http://schemas.microsoft.com/office/drawing/2014/main" id="{7C2BF5E7-7404-49C1-9165-069EC3793C96}"/>
                </a:ext>
              </a:extLst>
            </p:cNvPr>
            <p:cNvGrpSpPr/>
            <p:nvPr/>
          </p:nvGrpSpPr>
          <p:grpSpPr>
            <a:xfrm>
              <a:off x="2925467" y="2102917"/>
              <a:ext cx="1220347" cy="1170310"/>
              <a:chOff x="2925467" y="2102917"/>
              <a:chExt cx="1220347" cy="1170310"/>
            </a:xfrm>
          </p:grpSpPr>
          <p:sp>
            <p:nvSpPr>
              <p:cNvPr id="8" name="Oval 7">
                <a:extLst>
                  <a:ext uri="{FF2B5EF4-FFF2-40B4-BE49-F238E27FC236}">
                    <a16:creationId xmlns:a16="http://schemas.microsoft.com/office/drawing/2014/main" id="{474ABE7B-9420-49DC-8BBF-C98958BD5E7B}"/>
                  </a:ext>
                </a:extLst>
              </p:cNvPr>
              <p:cNvSpPr/>
              <p:nvPr/>
            </p:nvSpPr>
            <p:spPr>
              <a:xfrm>
                <a:off x="3290762" y="2469081"/>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Oval 16">
                <a:extLst>
                  <a:ext uri="{FF2B5EF4-FFF2-40B4-BE49-F238E27FC236}">
                    <a16:creationId xmlns:a16="http://schemas.microsoft.com/office/drawing/2014/main" id="{0B82A350-0446-4EA8-9AFB-5BC7D979C4AB}"/>
                  </a:ext>
                </a:extLst>
              </p:cNvPr>
              <p:cNvSpPr/>
              <p:nvPr/>
            </p:nvSpPr>
            <p:spPr>
              <a:xfrm>
                <a:off x="3598933" y="2383440"/>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Oval 20">
                <a:extLst>
                  <a:ext uri="{FF2B5EF4-FFF2-40B4-BE49-F238E27FC236}">
                    <a16:creationId xmlns:a16="http://schemas.microsoft.com/office/drawing/2014/main" id="{B5ED90AB-8A58-490F-B874-1014FAC39336}"/>
                  </a:ext>
                </a:extLst>
              </p:cNvPr>
              <p:cNvSpPr/>
              <p:nvPr/>
            </p:nvSpPr>
            <p:spPr>
              <a:xfrm>
                <a:off x="3791116" y="2401395"/>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Oval 21">
                <a:extLst>
                  <a:ext uri="{FF2B5EF4-FFF2-40B4-BE49-F238E27FC236}">
                    <a16:creationId xmlns:a16="http://schemas.microsoft.com/office/drawing/2014/main" id="{C182C895-2963-45E6-9286-852B8F1445B4}"/>
                  </a:ext>
                </a:extLst>
              </p:cNvPr>
              <p:cNvSpPr/>
              <p:nvPr/>
            </p:nvSpPr>
            <p:spPr>
              <a:xfrm>
                <a:off x="3900357" y="2102917"/>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Oval 22">
                <a:extLst>
                  <a:ext uri="{FF2B5EF4-FFF2-40B4-BE49-F238E27FC236}">
                    <a16:creationId xmlns:a16="http://schemas.microsoft.com/office/drawing/2014/main" id="{F3A29700-DB8F-4977-9657-9B7BF5880009}"/>
                  </a:ext>
                </a:extLst>
              </p:cNvPr>
              <p:cNvSpPr/>
              <p:nvPr/>
            </p:nvSpPr>
            <p:spPr>
              <a:xfrm>
                <a:off x="3181521" y="2846288"/>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24" name="Picture 23">
                <a:extLst>
                  <a:ext uri="{FF2B5EF4-FFF2-40B4-BE49-F238E27FC236}">
                    <a16:creationId xmlns:a16="http://schemas.microsoft.com/office/drawing/2014/main" id="{DBBD20AA-B424-4DEB-8A77-2223C0854AEF}"/>
                  </a:ext>
                </a:extLst>
              </p:cNvPr>
              <p:cNvPicPr>
                <a:picLocks noChangeAspect="1"/>
              </p:cNvPicPr>
              <p:nvPr/>
            </p:nvPicPr>
            <p:blipFill>
              <a:blip r:embed="rId3"/>
              <a:stretch>
                <a:fillRect/>
              </a:stretch>
            </p:blipFill>
            <p:spPr>
              <a:xfrm>
                <a:off x="2925467" y="2992787"/>
                <a:ext cx="256054" cy="280440"/>
              </a:xfrm>
              <a:prstGeom prst="rect">
                <a:avLst/>
              </a:prstGeom>
            </p:spPr>
          </p:pic>
        </p:grpSp>
        <p:grpSp>
          <p:nvGrpSpPr>
            <p:cNvPr id="35" name="Group 34">
              <a:extLst>
                <a:ext uri="{FF2B5EF4-FFF2-40B4-BE49-F238E27FC236}">
                  <a16:creationId xmlns:a16="http://schemas.microsoft.com/office/drawing/2014/main" id="{F84A27AF-45C3-4270-B56F-CB368D267DA9}"/>
                </a:ext>
              </a:extLst>
            </p:cNvPr>
            <p:cNvGrpSpPr/>
            <p:nvPr/>
          </p:nvGrpSpPr>
          <p:grpSpPr>
            <a:xfrm>
              <a:off x="7556039" y="3659051"/>
              <a:ext cx="1124602" cy="1143337"/>
              <a:chOff x="7556039" y="3659051"/>
              <a:chExt cx="1124602" cy="1143337"/>
            </a:xfrm>
          </p:grpSpPr>
          <p:sp>
            <p:nvSpPr>
              <p:cNvPr id="27" name="Oval 26">
                <a:extLst>
                  <a:ext uri="{FF2B5EF4-FFF2-40B4-BE49-F238E27FC236}">
                    <a16:creationId xmlns:a16="http://schemas.microsoft.com/office/drawing/2014/main" id="{7E4127A7-E15D-475D-A443-68EC5D441B43}"/>
                  </a:ext>
                </a:extLst>
              </p:cNvPr>
              <p:cNvSpPr/>
              <p:nvPr/>
            </p:nvSpPr>
            <p:spPr>
              <a:xfrm rot="11165821">
                <a:off x="8217028" y="4173870"/>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03B6F744-AB55-4594-957C-C63B6FEA440A}"/>
                  </a:ext>
                </a:extLst>
              </p:cNvPr>
              <p:cNvSpPr/>
              <p:nvPr/>
            </p:nvSpPr>
            <p:spPr>
              <a:xfrm rot="11165821">
                <a:off x="8006213" y="43706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 name="Oval 28">
                <a:extLst>
                  <a:ext uri="{FF2B5EF4-FFF2-40B4-BE49-F238E27FC236}">
                    <a16:creationId xmlns:a16="http://schemas.microsoft.com/office/drawing/2014/main" id="{38E14311-01A9-4234-B70E-DF77D31B4FF7}"/>
                  </a:ext>
                </a:extLst>
              </p:cNvPr>
              <p:cNvSpPr/>
              <p:nvPr/>
            </p:nvSpPr>
            <p:spPr>
              <a:xfrm rot="11165821">
                <a:off x="7903071" y="46362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0" name="Oval 29">
                <a:extLst>
                  <a:ext uri="{FF2B5EF4-FFF2-40B4-BE49-F238E27FC236}">
                    <a16:creationId xmlns:a16="http://schemas.microsoft.com/office/drawing/2014/main" id="{951B442B-CEAB-4CB2-8A8D-CF3FE09FD03D}"/>
                  </a:ext>
                </a:extLst>
              </p:cNvPr>
              <p:cNvSpPr/>
              <p:nvPr/>
            </p:nvSpPr>
            <p:spPr>
              <a:xfrm rot="11165821">
                <a:off x="7556039" y="4534339"/>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1" name="Oval 30">
                <a:extLst>
                  <a:ext uri="{FF2B5EF4-FFF2-40B4-BE49-F238E27FC236}">
                    <a16:creationId xmlns:a16="http://schemas.microsoft.com/office/drawing/2014/main" id="{D34CF59E-8011-4C21-A18B-423D3A47E722}"/>
                  </a:ext>
                </a:extLst>
              </p:cNvPr>
              <p:cNvSpPr/>
              <p:nvPr/>
            </p:nvSpPr>
            <p:spPr>
              <a:xfrm rot="11165821">
                <a:off x="8564059" y="4100818"/>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4" name="Oval 33">
                <a:extLst>
                  <a:ext uri="{FF2B5EF4-FFF2-40B4-BE49-F238E27FC236}">
                    <a16:creationId xmlns:a16="http://schemas.microsoft.com/office/drawing/2014/main" id="{30116E19-7DEF-47EC-B459-9E1E2032E5A0}"/>
                  </a:ext>
                </a:extLst>
              </p:cNvPr>
              <p:cNvSpPr/>
              <p:nvPr/>
            </p:nvSpPr>
            <p:spPr>
              <a:xfrm rot="11165821">
                <a:off x="8435184" y="3659051"/>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3" name="Group 42">
              <a:extLst>
                <a:ext uri="{FF2B5EF4-FFF2-40B4-BE49-F238E27FC236}">
                  <a16:creationId xmlns:a16="http://schemas.microsoft.com/office/drawing/2014/main" id="{C1AFBDBA-3FA5-41AE-B6EE-A0DA8133CBE4}"/>
                </a:ext>
              </a:extLst>
            </p:cNvPr>
            <p:cNvGrpSpPr/>
            <p:nvPr/>
          </p:nvGrpSpPr>
          <p:grpSpPr>
            <a:xfrm>
              <a:off x="5120335" y="2504989"/>
              <a:ext cx="517169" cy="376808"/>
              <a:chOff x="5120335" y="2504989"/>
              <a:chExt cx="517169" cy="376808"/>
            </a:xfrm>
          </p:grpSpPr>
          <p:sp>
            <p:nvSpPr>
              <p:cNvPr id="36" name="Oval 35">
                <a:extLst>
                  <a:ext uri="{FF2B5EF4-FFF2-40B4-BE49-F238E27FC236}">
                    <a16:creationId xmlns:a16="http://schemas.microsoft.com/office/drawing/2014/main" id="{F39B8664-8A48-4321-BE4B-A5C801831981}"/>
                  </a:ext>
                </a:extLst>
              </p:cNvPr>
              <p:cNvSpPr/>
              <p:nvPr/>
            </p:nvSpPr>
            <p:spPr>
              <a:xfrm rot="11165821">
                <a:off x="5253688" y="2760247"/>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Oval 36">
                <a:extLst>
                  <a:ext uri="{FF2B5EF4-FFF2-40B4-BE49-F238E27FC236}">
                    <a16:creationId xmlns:a16="http://schemas.microsoft.com/office/drawing/2014/main" id="{EE143DC4-16E9-405B-8B6E-383DBE0A9485}"/>
                  </a:ext>
                </a:extLst>
              </p:cNvPr>
              <p:cNvSpPr/>
              <p:nvPr/>
            </p:nvSpPr>
            <p:spPr>
              <a:xfrm rot="11165821">
                <a:off x="5392047" y="2504989"/>
                <a:ext cx="245457" cy="268049"/>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Oval 37">
                <a:extLst>
                  <a:ext uri="{FF2B5EF4-FFF2-40B4-BE49-F238E27FC236}">
                    <a16:creationId xmlns:a16="http://schemas.microsoft.com/office/drawing/2014/main" id="{72CD2321-C74B-4AD6-B7DE-569D9F0B1EA0}"/>
                  </a:ext>
                </a:extLst>
              </p:cNvPr>
              <p:cNvSpPr/>
              <p:nvPr/>
            </p:nvSpPr>
            <p:spPr>
              <a:xfrm rot="11165821">
                <a:off x="5120335" y="2606399"/>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2" name="Group 41">
              <a:extLst>
                <a:ext uri="{FF2B5EF4-FFF2-40B4-BE49-F238E27FC236}">
                  <a16:creationId xmlns:a16="http://schemas.microsoft.com/office/drawing/2014/main" id="{3A5D3978-6A06-4303-AF07-00B0F4A2F686}"/>
                </a:ext>
              </a:extLst>
            </p:cNvPr>
            <p:cNvGrpSpPr/>
            <p:nvPr/>
          </p:nvGrpSpPr>
          <p:grpSpPr>
            <a:xfrm>
              <a:off x="6027636" y="4170614"/>
              <a:ext cx="436928" cy="400942"/>
              <a:chOff x="6027636" y="4170614"/>
              <a:chExt cx="436928" cy="400942"/>
            </a:xfrm>
            <a:solidFill>
              <a:srgbClr val="73A9CB"/>
            </a:solidFill>
          </p:grpSpPr>
          <p:sp>
            <p:nvSpPr>
              <p:cNvPr id="39" name="Oval 38">
                <a:extLst>
                  <a:ext uri="{FF2B5EF4-FFF2-40B4-BE49-F238E27FC236}">
                    <a16:creationId xmlns:a16="http://schemas.microsoft.com/office/drawing/2014/main" id="{EA93B03D-0E34-4256-A9A9-1AB38D549415}"/>
                  </a:ext>
                </a:extLst>
              </p:cNvPr>
              <p:cNvSpPr/>
              <p:nvPr/>
            </p:nvSpPr>
            <p:spPr>
              <a:xfrm rot="11165821">
                <a:off x="6219107" y="4170614"/>
                <a:ext cx="245457" cy="268049"/>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0" name="Oval 39">
                <a:extLst>
                  <a:ext uri="{FF2B5EF4-FFF2-40B4-BE49-F238E27FC236}">
                    <a16:creationId xmlns:a16="http://schemas.microsoft.com/office/drawing/2014/main" id="{7836901B-4CBF-44F5-AE95-C3E372E41F39}"/>
                  </a:ext>
                </a:extLst>
              </p:cNvPr>
              <p:cNvSpPr/>
              <p:nvPr/>
            </p:nvSpPr>
            <p:spPr>
              <a:xfrm rot="11165821">
                <a:off x="6027636" y="4292532"/>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1" name="Oval 40">
                <a:extLst>
                  <a:ext uri="{FF2B5EF4-FFF2-40B4-BE49-F238E27FC236}">
                    <a16:creationId xmlns:a16="http://schemas.microsoft.com/office/drawing/2014/main" id="{2B1EC7FD-D8C5-4C9F-B455-81977B1531C3}"/>
                  </a:ext>
                </a:extLst>
              </p:cNvPr>
              <p:cNvSpPr/>
              <p:nvPr/>
            </p:nvSpPr>
            <p:spPr>
              <a:xfrm rot="11165821">
                <a:off x="6137954" y="4450006"/>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spTree>
    <p:extLst>
      <p:ext uri="{BB962C8B-B14F-4D97-AF65-F5344CB8AC3E}">
        <p14:creationId xmlns:p14="http://schemas.microsoft.com/office/powerpoint/2010/main" val="393120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568B6B-697D-4E1D-84BA-81E0255211F5}"/>
              </a:ext>
            </a:extLst>
          </p:cNvPr>
          <p:cNvGrpSpPr/>
          <p:nvPr/>
        </p:nvGrpSpPr>
        <p:grpSpPr>
          <a:xfrm>
            <a:off x="4109326" y="1537697"/>
            <a:ext cx="3973348" cy="3782605"/>
            <a:chOff x="3697134" y="1380083"/>
            <a:chExt cx="3973348" cy="3782605"/>
          </a:xfrm>
        </p:grpSpPr>
        <p:sp>
          <p:nvSpPr>
            <p:cNvPr id="2" name="TextBox 1">
              <a:extLst>
                <a:ext uri="{FF2B5EF4-FFF2-40B4-BE49-F238E27FC236}">
                  <a16:creationId xmlns:a16="http://schemas.microsoft.com/office/drawing/2014/main" id="{6F4DF096-9C92-44CB-A4AA-D2C57A6E5235}"/>
                </a:ext>
              </a:extLst>
            </p:cNvPr>
            <p:cNvSpPr txBox="1"/>
            <p:nvPr/>
          </p:nvSpPr>
          <p:spPr>
            <a:xfrm>
              <a:off x="4521518" y="3317131"/>
              <a:ext cx="3148964" cy="646331"/>
            </a:xfrm>
            <a:prstGeom prst="rect">
              <a:avLst/>
            </a:prstGeom>
            <a:noFill/>
          </p:spPr>
          <p:txBody>
            <a:bodyPr wrap="square" rtlCol="0">
              <a:spAutoFit/>
            </a:bodyPr>
            <a:lstStyle/>
            <a:p>
              <a:pPr algn="ctr"/>
              <a:r>
                <a:rPr lang="en-US" sz="3600" b="1">
                  <a:solidFill>
                    <a:schemeClr val="tx1">
                      <a:lumMod val="65000"/>
                      <a:lumOff val="35000"/>
                    </a:schemeClr>
                  </a:solidFill>
                </a:rPr>
                <a:t>Appendix</a:t>
              </a:r>
            </a:p>
          </p:txBody>
        </p:sp>
        <p:sp>
          <p:nvSpPr>
            <p:cNvPr id="6" name="Freeform: Shape 5">
              <a:extLst>
                <a:ext uri="{FF2B5EF4-FFF2-40B4-BE49-F238E27FC236}">
                  <a16:creationId xmlns:a16="http://schemas.microsoft.com/office/drawing/2014/main" id="{1A0C975C-AC46-43CF-A369-C7CDA9A294DC}"/>
                </a:ext>
              </a:extLst>
            </p:cNvPr>
            <p:cNvSpPr/>
            <p:nvPr/>
          </p:nvSpPr>
          <p:spPr>
            <a:xfrm>
              <a:off x="3697134" y="1843018"/>
              <a:ext cx="3852540" cy="3319670"/>
            </a:xfrm>
            <a:custGeom>
              <a:avLst/>
              <a:gdLst>
                <a:gd name="connsiteX0" fmla="*/ 3424684 w 3852540"/>
                <a:gd name="connsiteY0" fmla="*/ 707670 h 3319670"/>
                <a:gd name="connsiteX1" fmla="*/ 3463313 w 3852540"/>
                <a:gd name="connsiteY1" fmla="*/ 896798 h 3319670"/>
                <a:gd name="connsiteX2" fmla="*/ 3663411 w 3852540"/>
                <a:gd name="connsiteY2" fmla="*/ 896798 h 3319670"/>
                <a:gd name="connsiteX3" fmla="*/ 3663411 w 3852540"/>
                <a:gd name="connsiteY3" fmla="*/ 1995774 h 3319670"/>
                <a:gd name="connsiteX4" fmla="*/ 3379719 w 3852540"/>
                <a:gd name="connsiteY4" fmla="*/ 2279466 h 3319670"/>
                <a:gd name="connsiteX5" fmla="*/ 2868080 w 3852540"/>
                <a:gd name="connsiteY5" fmla="*/ 2279466 h 3319670"/>
                <a:gd name="connsiteX6" fmla="*/ 2862926 w 3852540"/>
                <a:gd name="connsiteY6" fmla="*/ 2849404 h 3319670"/>
                <a:gd name="connsiteX7" fmla="*/ 2579234 w 3852540"/>
                <a:gd name="connsiteY7" fmla="*/ 3130543 h 3319670"/>
                <a:gd name="connsiteX8" fmla="*/ 1346592 w 3852540"/>
                <a:gd name="connsiteY8" fmla="*/ 3130543 h 3319670"/>
                <a:gd name="connsiteX9" fmla="*/ 1346592 w 3852540"/>
                <a:gd name="connsiteY9" fmla="*/ 896798 h 3319670"/>
                <a:gd name="connsiteX10" fmla="*/ 2105468 w 3852540"/>
                <a:gd name="connsiteY10" fmla="*/ 896798 h 3319670"/>
                <a:gd name="connsiteX11" fmla="*/ 1937523 w 3852540"/>
                <a:gd name="connsiteY11" fmla="*/ 707670 h 3319670"/>
                <a:gd name="connsiteX12" fmla="*/ 1157464 w 3852540"/>
                <a:gd name="connsiteY12" fmla="*/ 707670 h 3319670"/>
                <a:gd name="connsiteX13" fmla="*/ 1157464 w 3852540"/>
                <a:gd name="connsiteY13" fmla="*/ 2768741 h 3319670"/>
                <a:gd name="connsiteX14" fmla="*/ 234519 w 3852540"/>
                <a:gd name="connsiteY14" fmla="*/ 2499233 h 3319670"/>
                <a:gd name="connsiteX15" fmla="*/ 895521 w 3852540"/>
                <a:gd name="connsiteY15" fmla="*/ 234424 h 3319670"/>
                <a:gd name="connsiteX16" fmla="*/ 1899319 w 3852540"/>
                <a:gd name="connsiteY16" fmla="*/ 527573 h 3319670"/>
                <a:gd name="connsiteX17" fmla="*/ 1910099 w 3852540"/>
                <a:gd name="connsiteY17" fmla="*/ 504594 h 3319670"/>
                <a:gd name="connsiteX18" fmla="*/ 2004048 w 3852540"/>
                <a:gd name="connsiteY18" fmla="*/ 361093 h 3319670"/>
                <a:gd name="connsiteX19" fmla="*/ 766962 w 3852540"/>
                <a:gd name="connsiteY19" fmla="*/ 0 h 3319670"/>
                <a:gd name="connsiteX20" fmla="*/ 0 w 3852540"/>
                <a:gd name="connsiteY20" fmla="*/ 2627935 h 3319670"/>
                <a:gd name="connsiteX21" fmla="*/ 1157464 w 3852540"/>
                <a:gd name="connsiteY21" fmla="*/ 2965765 h 3319670"/>
                <a:gd name="connsiteX22" fmla="*/ 1157464 w 3852540"/>
                <a:gd name="connsiteY22" fmla="*/ 3319671 h 3319670"/>
                <a:gd name="connsiteX23" fmla="*/ 2648455 w 3852540"/>
                <a:gd name="connsiteY23" fmla="*/ 3319671 h 3319670"/>
                <a:gd name="connsiteX24" fmla="*/ 3232861 w 3852540"/>
                <a:gd name="connsiteY24" fmla="*/ 3067752 h 3319670"/>
                <a:gd name="connsiteX25" fmla="*/ 3633103 w 3852540"/>
                <a:gd name="connsiteY25" fmla="*/ 2643963 h 3319670"/>
                <a:gd name="connsiteX26" fmla="*/ 3852539 w 3852540"/>
                <a:gd name="connsiteY26" fmla="*/ 2092040 h 3319670"/>
                <a:gd name="connsiteX27" fmla="*/ 3852539 w 3852540"/>
                <a:gd name="connsiteY27" fmla="*/ 707670 h 3319670"/>
                <a:gd name="connsiteX28" fmla="*/ 3495607 w 3852540"/>
                <a:gd name="connsiteY28" fmla="*/ 2514080 h 3319670"/>
                <a:gd name="connsiteX29" fmla="*/ 3095318 w 3852540"/>
                <a:gd name="connsiteY29" fmla="*/ 2937916 h 3319670"/>
                <a:gd name="connsiteX30" fmla="*/ 3026191 w 3852540"/>
                <a:gd name="connsiteY30" fmla="*/ 2999666 h 3319670"/>
                <a:gd name="connsiteX31" fmla="*/ 3052055 w 3852540"/>
                <a:gd name="connsiteY31" fmla="*/ 2851059 h 3319670"/>
                <a:gd name="connsiteX32" fmla="*/ 3055553 w 3852540"/>
                <a:gd name="connsiteY32" fmla="*/ 2468594 h 3319670"/>
                <a:gd name="connsiteX33" fmla="*/ 3379719 w 3852540"/>
                <a:gd name="connsiteY33" fmla="*/ 2468594 h 3319670"/>
                <a:gd name="connsiteX34" fmla="*/ 3559863 w 3852540"/>
                <a:gd name="connsiteY34" fmla="*/ 2432754 h 3319670"/>
                <a:gd name="connsiteX35" fmla="*/ 3495607 w 3852540"/>
                <a:gd name="connsiteY35" fmla="*/ 2514080 h 33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2540" h="3319670">
                  <a:moveTo>
                    <a:pt x="3424684" y="707670"/>
                  </a:moveTo>
                  <a:cubicBezTo>
                    <a:pt x="3446302" y="768607"/>
                    <a:pt x="3459304" y="832263"/>
                    <a:pt x="3463313" y="896798"/>
                  </a:cubicBezTo>
                  <a:lnTo>
                    <a:pt x="3663411" y="896798"/>
                  </a:lnTo>
                  <a:lnTo>
                    <a:pt x="3663411" y="1995774"/>
                  </a:lnTo>
                  <a:cubicBezTo>
                    <a:pt x="3663255" y="2152386"/>
                    <a:pt x="3536331" y="2279310"/>
                    <a:pt x="3379719" y="2279466"/>
                  </a:cubicBezTo>
                  <a:lnTo>
                    <a:pt x="2868080" y="2279466"/>
                  </a:lnTo>
                  <a:lnTo>
                    <a:pt x="2862926" y="2849404"/>
                  </a:lnTo>
                  <a:cubicBezTo>
                    <a:pt x="2861092" y="3004900"/>
                    <a:pt x="2734740" y="3130112"/>
                    <a:pt x="2579234" y="3130543"/>
                  </a:cubicBezTo>
                  <a:lnTo>
                    <a:pt x="1346592" y="3130543"/>
                  </a:lnTo>
                  <a:lnTo>
                    <a:pt x="1346592" y="896798"/>
                  </a:lnTo>
                  <a:lnTo>
                    <a:pt x="2105468" y="896798"/>
                  </a:lnTo>
                  <a:cubicBezTo>
                    <a:pt x="2044300" y="838561"/>
                    <a:pt x="1988119" y="775298"/>
                    <a:pt x="1937523" y="707670"/>
                  </a:cubicBezTo>
                  <a:lnTo>
                    <a:pt x="1157464" y="707670"/>
                  </a:lnTo>
                  <a:lnTo>
                    <a:pt x="1157464" y="2768741"/>
                  </a:lnTo>
                  <a:lnTo>
                    <a:pt x="234519" y="2499233"/>
                  </a:lnTo>
                  <a:lnTo>
                    <a:pt x="895521" y="234424"/>
                  </a:lnTo>
                  <a:lnTo>
                    <a:pt x="1899319" y="527573"/>
                  </a:lnTo>
                  <a:lnTo>
                    <a:pt x="1910099" y="504594"/>
                  </a:lnTo>
                  <a:cubicBezTo>
                    <a:pt x="1934690" y="452678"/>
                    <a:pt x="1966303" y="404394"/>
                    <a:pt x="2004048" y="361093"/>
                  </a:cubicBezTo>
                  <a:lnTo>
                    <a:pt x="766962" y="0"/>
                  </a:lnTo>
                  <a:lnTo>
                    <a:pt x="0" y="2627935"/>
                  </a:lnTo>
                  <a:lnTo>
                    <a:pt x="1157464" y="2965765"/>
                  </a:lnTo>
                  <a:lnTo>
                    <a:pt x="1157464" y="3319671"/>
                  </a:lnTo>
                  <a:lnTo>
                    <a:pt x="2648455" y="3319671"/>
                  </a:lnTo>
                  <a:cubicBezTo>
                    <a:pt x="2869537" y="3319264"/>
                    <a:pt x="3080774" y="3228208"/>
                    <a:pt x="3232861" y="3067752"/>
                  </a:cubicBezTo>
                  <a:lnTo>
                    <a:pt x="3633103" y="2643963"/>
                  </a:lnTo>
                  <a:cubicBezTo>
                    <a:pt x="3774306" y="2494930"/>
                    <a:pt x="3852865" y="2297344"/>
                    <a:pt x="3852539" y="2092040"/>
                  </a:cubicBezTo>
                  <a:lnTo>
                    <a:pt x="3852539" y="707670"/>
                  </a:lnTo>
                  <a:close/>
                  <a:moveTo>
                    <a:pt x="3495607" y="2514080"/>
                  </a:moveTo>
                  <a:lnTo>
                    <a:pt x="3095318" y="2937916"/>
                  </a:lnTo>
                  <a:cubicBezTo>
                    <a:pt x="3073875" y="2960223"/>
                    <a:pt x="3050764" y="2980867"/>
                    <a:pt x="3026191" y="2999666"/>
                  </a:cubicBezTo>
                  <a:cubicBezTo>
                    <a:pt x="3042821" y="2951864"/>
                    <a:pt x="3051553" y="2901669"/>
                    <a:pt x="3052055" y="2851059"/>
                  </a:cubicBezTo>
                  <a:lnTo>
                    <a:pt x="3055553" y="2468594"/>
                  </a:lnTo>
                  <a:lnTo>
                    <a:pt x="3379719" y="2468594"/>
                  </a:lnTo>
                  <a:cubicBezTo>
                    <a:pt x="3441540" y="2468604"/>
                    <a:pt x="3502756" y="2456429"/>
                    <a:pt x="3559863" y="2432754"/>
                  </a:cubicBezTo>
                  <a:cubicBezTo>
                    <a:pt x="3540752" y="2461606"/>
                    <a:pt x="3519258" y="2488812"/>
                    <a:pt x="3495607" y="2514080"/>
                  </a:cubicBezTo>
                  <a:close/>
                </a:path>
              </a:pathLst>
            </a:custGeom>
            <a:solidFill>
              <a:srgbClr val="577590">
                <a:alpha val="78000"/>
              </a:srgbClr>
            </a:solidFill>
            <a:ln w="4722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C297061-F067-4031-92F8-E31BF2E2B6B1}"/>
                </a:ext>
              </a:extLst>
            </p:cNvPr>
            <p:cNvSpPr/>
            <p:nvPr/>
          </p:nvSpPr>
          <p:spPr>
            <a:xfrm>
              <a:off x="5778347" y="1380083"/>
              <a:ext cx="1488134" cy="1896141"/>
            </a:xfrm>
            <a:custGeom>
              <a:avLst/>
              <a:gdLst>
                <a:gd name="connsiteX0" fmla="*/ 403505 w 1488134"/>
                <a:gd name="connsiteY0" fmla="*/ 1409048 h 1896141"/>
                <a:gd name="connsiteX1" fmla="*/ 255370 w 1488134"/>
                <a:gd name="connsiteY1" fmla="*/ 1725459 h 1896141"/>
                <a:gd name="connsiteX2" fmla="*/ 308851 w 1488134"/>
                <a:gd name="connsiteY2" fmla="*/ 1883840 h 1896141"/>
                <a:gd name="connsiteX3" fmla="*/ 467232 w 1488134"/>
                <a:gd name="connsiteY3" fmla="*/ 1830364 h 1896141"/>
                <a:gd name="connsiteX4" fmla="*/ 469416 w 1488134"/>
                <a:gd name="connsiteY4" fmla="*/ 1825697 h 1896141"/>
                <a:gd name="connsiteX5" fmla="*/ 617645 w 1488134"/>
                <a:gd name="connsiteY5" fmla="*/ 1509333 h 1896141"/>
                <a:gd name="connsiteX6" fmla="*/ 1147204 w 1488134"/>
                <a:gd name="connsiteY6" fmla="*/ 1588105 h 1896141"/>
                <a:gd name="connsiteX7" fmla="*/ 1153729 w 1488134"/>
                <a:gd name="connsiteY7" fmla="*/ 1587726 h 1896141"/>
                <a:gd name="connsiteX8" fmla="*/ 1106447 w 1488134"/>
                <a:gd name="connsiteY8" fmla="*/ 1111738 h 1896141"/>
                <a:gd name="connsiteX9" fmla="*/ 1250893 w 1488134"/>
                <a:gd name="connsiteY9" fmla="*/ 622322 h 1896141"/>
                <a:gd name="connsiteX10" fmla="*/ 1371415 w 1488134"/>
                <a:gd name="connsiteY10" fmla="*/ 603929 h 1896141"/>
                <a:gd name="connsiteX11" fmla="*/ 1456854 w 1488134"/>
                <a:gd name="connsiteY11" fmla="*/ 526718 h 1896141"/>
                <a:gd name="connsiteX12" fmla="*/ 1484845 w 1488134"/>
                <a:gd name="connsiteY12" fmla="*/ 418395 h 1896141"/>
                <a:gd name="connsiteX13" fmla="*/ 1441203 w 1488134"/>
                <a:gd name="connsiteY13" fmla="*/ 304918 h 1896141"/>
                <a:gd name="connsiteX14" fmla="*/ 799114 w 1488134"/>
                <a:gd name="connsiteY14" fmla="*/ 4441 h 1896141"/>
                <a:gd name="connsiteX15" fmla="*/ 683840 w 1488134"/>
                <a:gd name="connsiteY15" fmla="*/ 43637 h 1896141"/>
                <a:gd name="connsiteX16" fmla="*/ 618638 w 1488134"/>
                <a:gd name="connsiteY16" fmla="*/ 134514 h 1896141"/>
                <a:gd name="connsiteX17" fmla="*/ 613910 w 1488134"/>
                <a:gd name="connsiteY17" fmla="*/ 249551 h 1896141"/>
                <a:gd name="connsiteX18" fmla="*/ 676984 w 1488134"/>
                <a:gd name="connsiteY18" fmla="*/ 353902 h 1896141"/>
                <a:gd name="connsiteX19" fmla="*/ 396034 w 1488134"/>
                <a:gd name="connsiteY19" fmla="*/ 779440 h 1896141"/>
                <a:gd name="connsiteX20" fmla="*/ 0 w 1488134"/>
                <a:gd name="connsiteY20" fmla="*/ 1047766 h 1896141"/>
                <a:gd name="connsiteX21" fmla="*/ 403505 w 1488134"/>
                <a:gd name="connsiteY21" fmla="*/ 1409048 h 18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8134" h="1896141">
                  <a:moveTo>
                    <a:pt x="403505" y="1409048"/>
                  </a:moveTo>
                  <a:lnTo>
                    <a:pt x="255370" y="1725459"/>
                  </a:lnTo>
                  <a:cubicBezTo>
                    <a:pt x="226400" y="1783961"/>
                    <a:pt x="250344" y="1854875"/>
                    <a:pt x="308851" y="1883840"/>
                  </a:cubicBezTo>
                  <a:cubicBezTo>
                    <a:pt x="367353" y="1912809"/>
                    <a:pt x="438262" y="1888866"/>
                    <a:pt x="467232" y="1830364"/>
                  </a:cubicBezTo>
                  <a:cubicBezTo>
                    <a:pt x="467993" y="1828822"/>
                    <a:pt x="468721" y="1827267"/>
                    <a:pt x="469416" y="1825697"/>
                  </a:cubicBezTo>
                  <a:lnTo>
                    <a:pt x="617645" y="1509333"/>
                  </a:lnTo>
                  <a:cubicBezTo>
                    <a:pt x="787000" y="1571220"/>
                    <a:pt x="967168" y="1598020"/>
                    <a:pt x="1147204" y="1588105"/>
                  </a:cubicBezTo>
                  <a:lnTo>
                    <a:pt x="1153729" y="1587726"/>
                  </a:lnTo>
                  <a:cubicBezTo>
                    <a:pt x="1220992" y="1431507"/>
                    <a:pt x="1203129" y="1251670"/>
                    <a:pt x="1106447" y="1111738"/>
                  </a:cubicBezTo>
                  <a:lnTo>
                    <a:pt x="1250893" y="622322"/>
                  </a:lnTo>
                  <a:lnTo>
                    <a:pt x="1371415" y="603929"/>
                  </a:lnTo>
                  <a:cubicBezTo>
                    <a:pt x="1412787" y="597622"/>
                    <a:pt x="1446404" y="567243"/>
                    <a:pt x="1456854" y="526718"/>
                  </a:cubicBezTo>
                  <a:lnTo>
                    <a:pt x="1484845" y="418395"/>
                  </a:lnTo>
                  <a:cubicBezTo>
                    <a:pt x="1495928" y="375136"/>
                    <a:pt x="1478419" y="329604"/>
                    <a:pt x="1441203" y="304918"/>
                  </a:cubicBezTo>
                  <a:cubicBezTo>
                    <a:pt x="1242827" y="174245"/>
                    <a:pt x="1026545" y="73031"/>
                    <a:pt x="799114" y="4441"/>
                  </a:cubicBezTo>
                  <a:cubicBezTo>
                    <a:pt x="756262" y="-8435"/>
                    <a:pt x="709963" y="7308"/>
                    <a:pt x="683840" y="43637"/>
                  </a:cubicBezTo>
                  <a:lnTo>
                    <a:pt x="618638" y="134514"/>
                  </a:lnTo>
                  <a:cubicBezTo>
                    <a:pt x="594198" y="168462"/>
                    <a:pt x="592340" y="213711"/>
                    <a:pt x="613910" y="249551"/>
                  </a:cubicBezTo>
                  <a:lnTo>
                    <a:pt x="676984" y="353902"/>
                  </a:lnTo>
                  <a:lnTo>
                    <a:pt x="396034" y="779440"/>
                  </a:lnTo>
                  <a:cubicBezTo>
                    <a:pt x="226623" y="794712"/>
                    <a:pt x="76994" y="896090"/>
                    <a:pt x="0" y="1047766"/>
                  </a:cubicBezTo>
                  <a:cubicBezTo>
                    <a:pt x="108300" y="1194591"/>
                    <a:pt x="245649" y="1317571"/>
                    <a:pt x="403505" y="1409048"/>
                  </a:cubicBezTo>
                  <a:close/>
                </a:path>
              </a:pathLst>
            </a:custGeom>
            <a:solidFill>
              <a:srgbClr val="D5AE83">
                <a:alpha val="70000"/>
              </a:srgbClr>
            </a:solidFill>
            <a:ln w="47228" cap="flat">
              <a:noFill/>
              <a:prstDash val="solid"/>
              <a:miter/>
            </a:ln>
          </p:spPr>
          <p:txBody>
            <a:bodyPr rtlCol="0" anchor="ctr"/>
            <a:lstStyle/>
            <a:p>
              <a:endParaRPr lang="en-US"/>
            </a:p>
          </p:txBody>
        </p:sp>
      </p:grpSp>
    </p:spTree>
    <p:extLst>
      <p:ext uri="{BB962C8B-B14F-4D97-AF65-F5344CB8AC3E}">
        <p14:creationId xmlns:p14="http://schemas.microsoft.com/office/powerpoint/2010/main" val="169949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Agenda</a:t>
            </a:r>
          </a:p>
        </p:txBody>
      </p:sp>
      <p:pic>
        <p:nvPicPr>
          <p:cNvPr id="3" name="Picture 2">
            <a:extLst>
              <a:ext uri="{FF2B5EF4-FFF2-40B4-BE49-F238E27FC236}">
                <a16:creationId xmlns:a16="http://schemas.microsoft.com/office/drawing/2014/main" id="{BAA7D721-F7D9-429B-91DD-C935A434D867}"/>
              </a:ext>
            </a:extLst>
          </p:cNvPr>
          <p:cNvPicPr>
            <a:picLocks noChangeAspect="1"/>
          </p:cNvPicPr>
          <p:nvPr/>
        </p:nvPicPr>
        <p:blipFill>
          <a:blip r:embed="rId3"/>
          <a:stretch>
            <a:fillRect/>
          </a:stretch>
        </p:blipFill>
        <p:spPr>
          <a:xfrm>
            <a:off x="10455508" y="6163169"/>
            <a:ext cx="1347333" cy="463336"/>
          </a:xfrm>
          <a:prstGeom prst="rect">
            <a:avLst/>
          </a:prstGeom>
        </p:spPr>
      </p:pic>
      <p:graphicFrame>
        <p:nvGraphicFramePr>
          <p:cNvPr id="4" name="Table 5">
            <a:extLst>
              <a:ext uri="{FF2B5EF4-FFF2-40B4-BE49-F238E27FC236}">
                <a16:creationId xmlns:a16="http://schemas.microsoft.com/office/drawing/2014/main" id="{8CA1BD03-C7C6-D45E-23C6-C919A0600509}"/>
              </a:ext>
            </a:extLst>
          </p:cNvPr>
          <p:cNvGraphicFramePr>
            <a:graphicFrameLocks noGrp="1"/>
          </p:cNvGraphicFramePr>
          <p:nvPr>
            <p:extLst>
              <p:ext uri="{D42A27DB-BD31-4B8C-83A1-F6EECF244321}">
                <p14:modId xmlns:p14="http://schemas.microsoft.com/office/powerpoint/2010/main" val="4219963684"/>
              </p:ext>
            </p:extLst>
          </p:nvPr>
        </p:nvGraphicFramePr>
        <p:xfrm>
          <a:off x="1638369" y="1583368"/>
          <a:ext cx="8915261" cy="4057023"/>
        </p:xfrm>
        <a:graphic>
          <a:graphicData uri="http://schemas.openxmlformats.org/drawingml/2006/table">
            <a:tbl>
              <a:tblPr firstRow="1" bandRow="1">
                <a:tableStyleId>{6E25E649-3F16-4E02-A733-19D2CDBF48F0}</a:tableStyleId>
              </a:tblPr>
              <a:tblGrid>
                <a:gridCol w="5096937">
                  <a:extLst>
                    <a:ext uri="{9D8B030D-6E8A-4147-A177-3AD203B41FA5}">
                      <a16:colId xmlns:a16="http://schemas.microsoft.com/office/drawing/2014/main" val="1704542772"/>
                    </a:ext>
                  </a:extLst>
                </a:gridCol>
                <a:gridCol w="3818324">
                  <a:extLst>
                    <a:ext uri="{9D8B030D-6E8A-4147-A177-3AD203B41FA5}">
                      <a16:colId xmlns:a16="http://schemas.microsoft.com/office/drawing/2014/main" val="1883943280"/>
                    </a:ext>
                  </a:extLst>
                </a:gridCol>
              </a:tblGrid>
              <a:tr h="300914">
                <a:tc>
                  <a:txBody>
                    <a:bodyPr/>
                    <a:lstStyle/>
                    <a:p>
                      <a:r>
                        <a:rPr lang="en-US" dirty="0">
                          <a:latin typeface="Calibri"/>
                          <a:cs typeface="Calibri"/>
                        </a:rPr>
                        <a:t>Topic</a:t>
                      </a:r>
                    </a:p>
                  </a:txBody>
                  <a:tcPr>
                    <a:solidFill>
                      <a:srgbClr val="73A9CB"/>
                    </a:solidFill>
                  </a:tcPr>
                </a:tc>
                <a:tc>
                  <a:txBody>
                    <a:bodyPr/>
                    <a:lstStyle/>
                    <a:p>
                      <a:r>
                        <a:rPr lang="en-US" dirty="0">
                          <a:latin typeface="Calibri"/>
                          <a:cs typeface="Calibri"/>
                        </a:rPr>
                        <a:t>Presenter</a:t>
                      </a:r>
                    </a:p>
                  </a:txBody>
                  <a:tcPr>
                    <a:solidFill>
                      <a:srgbClr val="73A9CB"/>
                    </a:solidFill>
                  </a:tcPr>
                </a:tc>
                <a:extLst>
                  <a:ext uri="{0D108BD9-81ED-4DB2-BD59-A6C34878D82A}">
                    <a16:rowId xmlns:a16="http://schemas.microsoft.com/office/drawing/2014/main" val="1596861951"/>
                  </a:ext>
                </a:extLst>
              </a:tr>
              <a:tr h="300914">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Introduction into CSUBUY</a:t>
                      </a:r>
                    </a:p>
                  </a:txBody>
                  <a:tcPr/>
                </a:tc>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Video</a:t>
                      </a:r>
                    </a:p>
                  </a:txBody>
                  <a:tcPr/>
                </a:tc>
                <a:extLst>
                  <a:ext uri="{0D108BD9-81ED-4DB2-BD59-A6C34878D82A}">
                    <a16:rowId xmlns:a16="http://schemas.microsoft.com/office/drawing/2014/main" val="428344659"/>
                  </a:ext>
                </a:extLst>
              </a:tr>
              <a:tr h="300914">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CSUBUY Vision, Objectives, &amp; Benefits</a:t>
                      </a:r>
                    </a:p>
                  </a:txBody>
                  <a:tcPr/>
                </a:tc>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Tu</a:t>
                      </a:r>
                    </a:p>
                  </a:txBody>
                  <a:tcPr/>
                </a:tc>
                <a:extLst>
                  <a:ext uri="{0D108BD9-81ED-4DB2-BD59-A6C34878D82A}">
                    <a16:rowId xmlns:a16="http://schemas.microsoft.com/office/drawing/2014/main" val="452192683"/>
                  </a:ext>
                </a:extLst>
              </a:tr>
              <a:tr h="300914">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Timeline</a:t>
                      </a:r>
                    </a:p>
                  </a:txBody>
                  <a:tcPr/>
                </a:tc>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Tu</a:t>
                      </a:r>
                    </a:p>
                  </a:txBody>
                  <a:tcPr/>
                </a:tc>
                <a:extLst>
                  <a:ext uri="{0D108BD9-81ED-4DB2-BD59-A6C34878D82A}">
                    <a16:rowId xmlns:a16="http://schemas.microsoft.com/office/drawing/2014/main" val="1960617157"/>
                  </a:ext>
                </a:extLst>
              </a:tr>
              <a:tr h="300914">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General Project Update</a:t>
                      </a:r>
                    </a:p>
                  </a:txBody>
                  <a:tcPr/>
                </a:tc>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Tu</a:t>
                      </a:r>
                    </a:p>
                  </a:txBody>
                  <a:tcPr/>
                </a:tc>
                <a:extLst>
                  <a:ext uri="{0D108BD9-81ED-4DB2-BD59-A6C34878D82A}">
                    <a16:rowId xmlns:a16="http://schemas.microsoft.com/office/drawing/2014/main" val="1454889089"/>
                  </a:ext>
                </a:extLst>
              </a:tr>
              <a:tr h="752285">
                <a:tc>
                  <a:txBody>
                    <a:bodyPr/>
                    <a:lstStyle/>
                    <a:p>
                      <a:pPr marL="0" indent="0">
                        <a:buFont typeface="Arial" panose="020B0604020202020204" pitchFamily="34" charset="0"/>
                        <a:buNone/>
                      </a:pPr>
                      <a:r>
                        <a:rPr lang="en-US" dirty="0">
                          <a:solidFill>
                            <a:schemeClr val="tx1"/>
                          </a:solidFill>
                          <a:latin typeface="Calibri"/>
                          <a:cs typeface="Calibri"/>
                        </a:rPr>
                        <a:t>Demo: </a:t>
                      </a:r>
                    </a:p>
                    <a:p>
                      <a:pPr marL="742950" lvl="1" indent="-285750" rtl="0" fontAlgn="ctr">
                        <a:buFont typeface="Arial" panose="020B0604020202020204" pitchFamily="34" charset="0"/>
                        <a:buChar char="•"/>
                      </a:pPr>
                      <a:r>
                        <a:rPr lang="en-US" sz="1600" kern="1200" dirty="0">
                          <a:solidFill>
                            <a:schemeClr val="dk1"/>
                          </a:solidFill>
                          <a:effectLst/>
                          <a:latin typeface="+mn-lt"/>
                          <a:ea typeface="+mn-ea"/>
                          <a:cs typeface="+mn-cs"/>
                        </a:rPr>
                        <a:t>General Navigation &amp; Global Functionality</a:t>
                      </a:r>
                    </a:p>
                    <a:p>
                      <a:pPr marL="742950" lvl="1" indent="-285750" rtl="0" fontAlgn="ctr">
                        <a:buFont typeface="Arial" panose="020B0604020202020204" pitchFamily="34" charset="0"/>
                        <a:buChar char="•"/>
                      </a:pPr>
                      <a:r>
                        <a:rPr lang="en-US" sz="1600" kern="1200" dirty="0">
                          <a:solidFill>
                            <a:schemeClr val="dk1"/>
                          </a:solidFill>
                          <a:effectLst/>
                          <a:latin typeface="+mn-lt"/>
                          <a:ea typeface="+mn-ea"/>
                          <a:cs typeface="+mn-cs"/>
                        </a:rPr>
                        <a:t>Overview of Forms</a:t>
                      </a:r>
                    </a:p>
                    <a:p>
                      <a:pPr marL="742950" lvl="1" indent="-285750" rtl="0" fontAlgn="ctr">
                        <a:buFont typeface="Arial" panose="020B0604020202020204" pitchFamily="34" charset="0"/>
                        <a:buChar char="•"/>
                      </a:pPr>
                      <a:r>
                        <a:rPr lang="en-US" sz="1600" kern="1200" dirty="0">
                          <a:solidFill>
                            <a:schemeClr val="dk1"/>
                          </a:solidFill>
                          <a:effectLst/>
                          <a:latin typeface="+mn-lt"/>
                          <a:ea typeface="+mn-ea"/>
                          <a:cs typeface="+mn-cs"/>
                        </a:rPr>
                        <a:t>Create Low Value Requisitions</a:t>
                      </a:r>
                    </a:p>
                  </a:txBody>
                  <a:tcPr/>
                </a:tc>
                <a:tc>
                  <a:txBody>
                    <a:bodyPr/>
                    <a:lstStyle/>
                    <a:p>
                      <a:pPr marL="0" indent="0">
                        <a:buFont typeface="Arial" panose="020B0604020202020204" pitchFamily="34" charset="0"/>
                        <a:buNone/>
                      </a:pPr>
                      <a:r>
                        <a:rPr lang="en-US" dirty="0">
                          <a:solidFill>
                            <a:schemeClr val="tx1"/>
                          </a:solidFill>
                          <a:latin typeface="Calibri"/>
                          <a:cs typeface="Calibri"/>
                        </a:rPr>
                        <a:t>Tu/Robert/Tonya</a:t>
                      </a:r>
                    </a:p>
                  </a:txBody>
                  <a:tcPr/>
                </a:tc>
                <a:extLst>
                  <a:ext uri="{0D108BD9-81ED-4DB2-BD59-A6C34878D82A}">
                    <a16:rowId xmlns:a16="http://schemas.microsoft.com/office/drawing/2014/main" val="2799192522"/>
                  </a:ext>
                </a:extLst>
              </a:tr>
              <a:tr h="399423">
                <a:tc>
                  <a:txBody>
                    <a:bodyPr/>
                    <a:lstStyle/>
                    <a:p>
                      <a:pPr marL="0" lvl="0" indent="0" rtl="0" fontAlgn="ctr">
                        <a:buFont typeface="Arial" panose="020B0604020202020204" pitchFamily="34" charset="0"/>
                        <a:buNone/>
                      </a:pPr>
                      <a:r>
                        <a:rPr lang="en-US" dirty="0">
                          <a:solidFill>
                            <a:schemeClr val="tx1"/>
                          </a:solidFill>
                          <a:latin typeface="Calibri"/>
                          <a:cs typeface="Calibri"/>
                        </a:rPr>
                        <a:t>Training Overview &amp; Opportunities</a:t>
                      </a:r>
                    </a:p>
                  </a:txBody>
                  <a:tcPr/>
                </a:tc>
                <a:tc>
                  <a:txBody>
                    <a:bodyPr/>
                    <a:lstStyle/>
                    <a:p>
                      <a:pPr marL="0" indent="0">
                        <a:buFont typeface="Arial" panose="020B0604020202020204" pitchFamily="34" charset="0"/>
                        <a:buNone/>
                      </a:pPr>
                      <a:r>
                        <a:rPr lang="en-US" dirty="0">
                          <a:solidFill>
                            <a:schemeClr val="tx1"/>
                          </a:solidFill>
                          <a:latin typeface="Calibri"/>
                          <a:cs typeface="Calibri"/>
                        </a:rPr>
                        <a:t>Maggie</a:t>
                      </a:r>
                    </a:p>
                  </a:txBody>
                  <a:tcPr/>
                </a:tc>
                <a:extLst>
                  <a:ext uri="{0D108BD9-81ED-4DB2-BD59-A6C34878D82A}">
                    <a16:rowId xmlns:a16="http://schemas.microsoft.com/office/drawing/2014/main" val="3512203553"/>
                  </a:ext>
                </a:extLst>
              </a:tr>
              <a:tr h="300914">
                <a:tc>
                  <a:txBody>
                    <a:bodyPr/>
                    <a:lstStyle/>
                    <a:p>
                      <a:pPr marL="0" lvl="0" indent="0" rtl="0" fontAlgn="ctr">
                        <a:buFont typeface="Arial" panose="020B0604020202020204" pitchFamily="34" charset="0"/>
                        <a:buNone/>
                      </a:pPr>
                      <a:r>
                        <a:rPr lang="en-US" dirty="0">
                          <a:solidFill>
                            <a:schemeClr val="tx1"/>
                          </a:solidFill>
                          <a:latin typeface="Calibri"/>
                          <a:cs typeface="Calibri"/>
                        </a:rPr>
                        <a:t>Go-Live Timing</a:t>
                      </a:r>
                    </a:p>
                  </a:txBody>
                  <a:tcPr/>
                </a:tc>
                <a:tc>
                  <a:txBody>
                    <a:bodyPr/>
                    <a:lstStyle/>
                    <a:p>
                      <a:pPr marL="0" indent="0">
                        <a:buFont typeface="Arial" panose="020B0604020202020204" pitchFamily="34" charset="0"/>
                        <a:buNone/>
                      </a:pPr>
                      <a:r>
                        <a:rPr lang="en-US" dirty="0">
                          <a:solidFill>
                            <a:schemeClr val="tx1"/>
                          </a:solidFill>
                          <a:latin typeface="Calibri"/>
                          <a:cs typeface="Calibri"/>
                        </a:rPr>
                        <a:t>Maggie</a:t>
                      </a:r>
                    </a:p>
                  </a:txBody>
                  <a:tcPr/>
                </a:tc>
                <a:extLst>
                  <a:ext uri="{0D108BD9-81ED-4DB2-BD59-A6C34878D82A}">
                    <a16:rowId xmlns:a16="http://schemas.microsoft.com/office/drawing/2014/main" val="2760855574"/>
                  </a:ext>
                </a:extLst>
              </a:tr>
              <a:tr h="300914">
                <a:tc>
                  <a:txBody>
                    <a:bodyPr/>
                    <a:lstStyle/>
                    <a:p>
                      <a:pPr marL="0" lvl="0" indent="0" rtl="0" fontAlgn="ctr">
                        <a:buFont typeface="Arial" panose="020B0604020202020204" pitchFamily="34" charset="0"/>
                        <a:buNone/>
                      </a:pPr>
                      <a:r>
                        <a:rPr lang="en-US" dirty="0">
                          <a:solidFill>
                            <a:schemeClr val="tx1"/>
                          </a:solidFill>
                          <a:latin typeface="Calibri"/>
                          <a:cs typeface="Calibri"/>
                        </a:rPr>
                        <a:t>Q&amp;A</a:t>
                      </a:r>
                    </a:p>
                  </a:txBody>
                  <a:tcPr/>
                </a:tc>
                <a:tc>
                  <a:txBody>
                    <a:bodyPr/>
                    <a:lstStyle/>
                    <a:p>
                      <a:pPr marL="0" indent="0">
                        <a:buFont typeface="Arial" panose="020B0604020202020204" pitchFamily="34" charset="0"/>
                        <a:buNone/>
                      </a:pPr>
                      <a:endParaRPr lang="en-US" dirty="0">
                        <a:solidFill>
                          <a:schemeClr val="tx1"/>
                        </a:solidFill>
                        <a:latin typeface="Calibri"/>
                        <a:cs typeface="Calibri"/>
                      </a:endParaRPr>
                    </a:p>
                  </a:txBody>
                  <a:tcPr/>
                </a:tc>
                <a:extLst>
                  <a:ext uri="{0D108BD9-81ED-4DB2-BD59-A6C34878D82A}">
                    <a16:rowId xmlns:a16="http://schemas.microsoft.com/office/drawing/2014/main" val="1929998017"/>
                  </a:ext>
                </a:extLst>
              </a:tr>
            </a:tbl>
          </a:graphicData>
        </a:graphic>
      </p:graphicFrame>
    </p:spTree>
    <p:extLst>
      <p:ext uri="{BB962C8B-B14F-4D97-AF65-F5344CB8AC3E}">
        <p14:creationId xmlns:p14="http://schemas.microsoft.com/office/powerpoint/2010/main" val="8539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Introduction into CSUBUY</a:t>
            </a:r>
          </a:p>
        </p:txBody>
      </p:sp>
      <p:pic>
        <p:nvPicPr>
          <p:cNvPr id="3" name="Picture 2">
            <a:extLst>
              <a:ext uri="{FF2B5EF4-FFF2-40B4-BE49-F238E27FC236}">
                <a16:creationId xmlns:a16="http://schemas.microsoft.com/office/drawing/2014/main" id="{BAA7D721-F7D9-429B-91DD-C935A434D867}"/>
              </a:ext>
            </a:extLst>
          </p:cNvPr>
          <p:cNvPicPr>
            <a:picLocks noChangeAspect="1"/>
          </p:cNvPicPr>
          <p:nvPr/>
        </p:nvPicPr>
        <p:blipFill>
          <a:blip r:embed="rId4"/>
          <a:stretch>
            <a:fillRect/>
          </a:stretch>
        </p:blipFill>
        <p:spPr>
          <a:xfrm>
            <a:off x="10455508" y="6163169"/>
            <a:ext cx="1347333" cy="463336"/>
          </a:xfrm>
          <a:prstGeom prst="rect">
            <a:avLst/>
          </a:prstGeom>
        </p:spPr>
      </p:pic>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5"/>
          <a:stretch>
            <a:fillRect/>
          </a:stretch>
        </p:blipFill>
        <p:spPr>
          <a:xfrm>
            <a:off x="1804032" y="1066198"/>
            <a:ext cx="8583936" cy="4849923"/>
          </a:xfrm>
          <a:prstGeom prst="rect">
            <a:avLst/>
          </a:prstGeom>
        </p:spPr>
      </p:pic>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CSU</a:t>
            </a:r>
            <a:r>
              <a:rPr lang="en-US" dirty="0">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1859340"/>
            <a:ext cx="9931564" cy="1569660"/>
          </a:xfrm>
          <a:prstGeom prst="rect">
            <a:avLst/>
          </a:prstGeom>
          <a:noFill/>
        </p:spPr>
        <p:txBody>
          <a:bodyPr wrap="square">
            <a:spAutoFit/>
          </a:bodyPr>
          <a:lstStyle/>
          <a:p>
            <a:pPr algn="ctr"/>
            <a:r>
              <a:rPr lang="en-US" sz="2400" dirty="0"/>
              <a:t>This is Phase 3 of the </a:t>
            </a:r>
            <a:r>
              <a:rPr lang="en-US" sz="2400" dirty="0">
                <a:solidFill>
                  <a:schemeClr val="accent1"/>
                </a:solidFill>
              </a:rPr>
              <a:t>CSU</a:t>
            </a:r>
            <a:r>
              <a:rPr lang="en-US" sz="2400" dirty="0"/>
              <a:t>BUY Program. 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CSU</a:t>
            </a:r>
            <a:r>
              <a:rPr lang="en-US" dirty="0">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Develop a systemwide platform that integrates disparate data and processes into one streamlined solution </a:t>
            </a:r>
          </a:p>
          <a:p>
            <a:pPr>
              <a:buClr>
                <a:srgbClr val="C00000"/>
              </a:buCl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Implement an intuitive and easy to use solution </a:t>
            </a:r>
          </a:p>
          <a:p>
            <a:pPr>
              <a:buClr>
                <a:srgbClr val="C00000"/>
              </a:buCl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916A10A6-FE73-D046-1670-FEF639B04EB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CSU</a:t>
            </a:r>
            <a:r>
              <a:rPr lang="en-US" dirty="0">
                <a:latin typeface="Calibri" panose="020F0502020204030204" pitchFamily="34" charset="0"/>
                <a:cs typeface="Calibri" panose="020F0502020204030204" pitchFamily="34" charset="0"/>
              </a:rPr>
              <a:t>BUY P2P: Benefits</a:t>
            </a:r>
          </a:p>
        </p:txBody>
      </p:sp>
      <p:pic>
        <p:nvPicPr>
          <p:cNvPr id="7" name="Picture 6" descr="A picture containing text, sign&#10;&#10;Description automatically generated">
            <a:extLst>
              <a:ext uri="{FF2B5EF4-FFF2-40B4-BE49-F238E27FC236}">
                <a16:creationId xmlns:a16="http://schemas.microsoft.com/office/drawing/2014/main" id="{916A10A6-FE73-D046-1670-FEF639B04EB3}"/>
              </a:ext>
            </a:extLst>
          </p:cNvPr>
          <p:cNvPicPr>
            <a:picLocks noChangeAspect="1"/>
          </p:cNvPicPr>
          <p:nvPr/>
        </p:nvPicPr>
        <p:blipFill rotWithShape="1">
          <a:blip r:embed="rId3">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sp>
        <p:nvSpPr>
          <p:cNvPr id="8" name="TextBox 7">
            <a:extLst>
              <a:ext uri="{FF2B5EF4-FFF2-40B4-BE49-F238E27FC236}">
                <a16:creationId xmlns:a16="http://schemas.microsoft.com/office/drawing/2014/main" id="{8D00344D-B0E7-83A2-A13F-89CD8972C413}"/>
              </a:ext>
            </a:extLst>
          </p:cNvPr>
          <p:cNvSpPr txBox="1"/>
          <p:nvPr/>
        </p:nvSpPr>
        <p:spPr>
          <a:xfrm>
            <a:off x="1814670" y="1346556"/>
            <a:ext cx="8997901" cy="4524315"/>
          </a:xfrm>
          <a:prstGeom prst="rect">
            <a:avLst/>
          </a:prstGeom>
          <a:noFill/>
        </p:spPr>
        <p:txBody>
          <a:bodyPr wrap="square" rtlCol="0">
            <a:spAutoFit/>
          </a:bodyPr>
          <a:lstStyle/>
          <a:p>
            <a:pPr>
              <a:buClr>
                <a:srgbClr val="C00000"/>
              </a:buClr>
            </a:pPr>
            <a:r>
              <a:rPr lang="en-US" sz="1600" b="1" dirty="0">
                <a:latin typeface="Calibri" panose="020F0502020204030204" pitchFamily="34" charset="0"/>
                <a:cs typeface="Calibri" panose="020F0502020204030204" pitchFamily="34" charset="0"/>
              </a:rPr>
              <a:t>Streamline Procurement and Payment Processes: </a:t>
            </a:r>
            <a:r>
              <a:rPr lang="en-US" sz="1600" dirty="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Improve User Experience: </a:t>
            </a:r>
            <a:r>
              <a:rPr lang="en-US" sz="1600" dirty="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Better Data Quality for Decision Making: </a:t>
            </a:r>
            <a:r>
              <a:rPr lang="en-US" sz="1600" dirty="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Increased Visibility: </a:t>
            </a:r>
            <a:r>
              <a:rPr lang="en-US" sz="1600" dirty="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Continuous Improvement: </a:t>
            </a:r>
            <a:r>
              <a:rPr lang="en-US" sz="1600" dirty="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B141EB-A5C3-436B-AA2A-4E01A5B5F6B4}"/>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443D3C3-936B-42CC-A5A5-DAFA4D0627D4}"/>
              </a:ext>
            </a:extLst>
          </p:cNvPr>
          <p:cNvSpPr txBox="1"/>
          <p:nvPr/>
        </p:nvSpPr>
        <p:spPr>
          <a:xfrm>
            <a:off x="463403" y="3583977"/>
            <a:ext cx="492443" cy="1965885"/>
          </a:xfrm>
          <a:prstGeom prst="rect">
            <a:avLst/>
          </a:prstGeom>
          <a:noFill/>
        </p:spPr>
        <p:txBody>
          <a:bodyPr vert="vert270" wrap="square" rtlCol="0">
            <a:spAutoFit/>
          </a:bodyPr>
          <a:lstStyle/>
          <a:p>
            <a:pPr algn="ctr"/>
            <a:r>
              <a:rPr lang="en-US" sz="2000" b="1" dirty="0">
                <a:latin typeface="Calibri" panose="020F0502020204030204" pitchFamily="34" charset="0"/>
                <a:cs typeface="Calibri" panose="020F0502020204030204" pitchFamily="34" charset="0"/>
              </a:rPr>
              <a:t>Project Timeline</a:t>
            </a:r>
          </a:p>
        </p:txBody>
      </p:sp>
      <p:sp>
        <p:nvSpPr>
          <p:cNvPr id="26" name="TextBox 25">
            <a:extLst>
              <a:ext uri="{FF2B5EF4-FFF2-40B4-BE49-F238E27FC236}">
                <a16:creationId xmlns:a16="http://schemas.microsoft.com/office/drawing/2014/main" id="{D6349B03-ACB8-4455-8194-CB57C6607ECF}"/>
              </a:ext>
            </a:extLst>
          </p:cNvPr>
          <p:cNvSpPr txBox="1"/>
          <p:nvPr/>
        </p:nvSpPr>
        <p:spPr>
          <a:xfrm>
            <a:off x="1836258" y="534495"/>
            <a:ext cx="2218206" cy="400110"/>
          </a:xfrm>
          <a:prstGeom prst="rect">
            <a:avLst/>
          </a:prstGeom>
          <a:noFill/>
        </p:spPr>
        <p:txBody>
          <a:bodyPr vert="horz" wrap="square" rtlCol="0">
            <a:spAutoFit/>
          </a:bodyPr>
          <a:lstStyle/>
          <a:p>
            <a:pPr algn="ctr"/>
            <a:r>
              <a:rPr lang="en-US" sz="2000" b="1">
                <a:latin typeface="Calibri" panose="020F0502020204030204" pitchFamily="34" charset="0"/>
                <a:cs typeface="Calibri" panose="020F0502020204030204" pitchFamily="34" charset="0"/>
              </a:rPr>
              <a:t>Project Progress</a:t>
            </a:r>
          </a:p>
        </p:txBody>
      </p:sp>
      <p:graphicFrame>
        <p:nvGraphicFramePr>
          <p:cNvPr id="27" name="Chart 26">
            <a:extLst>
              <a:ext uri="{FF2B5EF4-FFF2-40B4-BE49-F238E27FC236}">
                <a16:creationId xmlns:a16="http://schemas.microsoft.com/office/drawing/2014/main" id="{9D0CCE7C-B587-4E8D-9648-0A71258FC83A}"/>
              </a:ext>
            </a:extLst>
          </p:cNvPr>
          <p:cNvGraphicFramePr/>
          <p:nvPr/>
        </p:nvGraphicFramePr>
        <p:xfrm>
          <a:off x="2116299" y="970888"/>
          <a:ext cx="1570272" cy="1602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8D30CD51-3108-44FC-BB01-A13BE5E61C19}"/>
              </a:ext>
            </a:extLst>
          </p:cNvPr>
          <p:cNvGraphicFramePr>
            <a:graphicFrameLocks noGrp="1"/>
          </p:cNvGraphicFramePr>
          <p:nvPr/>
        </p:nvGraphicFramePr>
        <p:xfrm>
          <a:off x="5072203" y="1162922"/>
          <a:ext cx="5976882" cy="1263757"/>
        </p:xfrm>
        <a:graphic>
          <a:graphicData uri="http://schemas.openxmlformats.org/drawingml/2006/table">
            <a:tbl>
              <a:tblPr firstRow="1" bandRow="1">
                <a:tableStyleId>{5C22544A-7EE6-4342-B048-85BDC9FD1C3A}</a:tableStyleId>
              </a:tblPr>
              <a:tblGrid>
                <a:gridCol w="1992294">
                  <a:extLst>
                    <a:ext uri="{9D8B030D-6E8A-4147-A177-3AD203B41FA5}">
                      <a16:colId xmlns:a16="http://schemas.microsoft.com/office/drawing/2014/main" val="2563513209"/>
                    </a:ext>
                  </a:extLst>
                </a:gridCol>
                <a:gridCol w="1992294">
                  <a:extLst>
                    <a:ext uri="{9D8B030D-6E8A-4147-A177-3AD203B41FA5}">
                      <a16:colId xmlns:a16="http://schemas.microsoft.com/office/drawing/2014/main" val="3782140690"/>
                    </a:ext>
                  </a:extLst>
                </a:gridCol>
                <a:gridCol w="1992294">
                  <a:extLst>
                    <a:ext uri="{9D8B030D-6E8A-4147-A177-3AD203B41FA5}">
                      <a16:colId xmlns:a16="http://schemas.microsoft.com/office/drawing/2014/main" val="3863037219"/>
                    </a:ext>
                  </a:extLst>
                </a:gridCol>
              </a:tblGrid>
              <a:tr h="318877">
                <a:tc gridSpan="3">
                  <a:txBody>
                    <a:bodyPr/>
                    <a:lstStyle/>
                    <a:p>
                      <a:pPr algn="ctr"/>
                      <a:r>
                        <a:rPr lang="en-US" sz="1400" dirty="0">
                          <a:solidFill>
                            <a:schemeClr val="bg1"/>
                          </a:solidFill>
                        </a:rPr>
                        <a:t>Wave 1 Campuses</a:t>
                      </a:r>
                    </a:p>
                  </a:txBody>
                  <a:tcPr>
                    <a:solidFill>
                      <a:srgbClr val="577590"/>
                    </a:solidFill>
                  </a:tcPr>
                </a:tc>
                <a:tc hMerge="1">
                  <a:txBody>
                    <a:bodyPr/>
                    <a:lstStyle/>
                    <a:p>
                      <a:pPr algn="ctr"/>
                      <a:r>
                        <a:rPr lang="en-US" sz="1400" dirty="0">
                          <a:solidFill>
                            <a:schemeClr val="bg1"/>
                          </a:solidFill>
                        </a:rPr>
                        <a:t>Wave 1A - Confirmed</a:t>
                      </a:r>
                    </a:p>
                  </a:txBody>
                  <a:tcPr>
                    <a:solidFill>
                      <a:srgbClr val="577590"/>
                    </a:solidFill>
                  </a:tcPr>
                </a:tc>
                <a:tc hMerge="1">
                  <a:txBody>
                    <a:bodyPr/>
                    <a:lstStyle/>
                    <a:p>
                      <a:pPr algn="ctr"/>
                      <a:r>
                        <a:rPr lang="en-US" sz="1400" dirty="0">
                          <a:solidFill>
                            <a:schemeClr val="bg1"/>
                          </a:solidFill>
                        </a:rPr>
                        <a:t>Wave 1B – Pending</a:t>
                      </a:r>
                    </a:p>
                  </a:txBody>
                  <a:tcPr>
                    <a:solidFill>
                      <a:srgbClr val="577590"/>
                    </a:solidFill>
                  </a:tcPr>
                </a:tc>
                <a:extLst>
                  <a:ext uri="{0D108BD9-81ED-4DB2-BD59-A6C34878D82A}">
                    <a16:rowId xmlns:a16="http://schemas.microsoft.com/office/drawing/2014/main" val="973666033"/>
                  </a:ext>
                </a:extLst>
              </a:tr>
              <a:tr h="318877">
                <a:tc>
                  <a:txBody>
                    <a:bodyPr/>
                    <a:lstStyle/>
                    <a:p>
                      <a:pPr algn="ctr"/>
                      <a:r>
                        <a:rPr lang="en-US" sz="1400" dirty="0"/>
                        <a:t>Bakersfield</a:t>
                      </a:r>
                    </a:p>
                    <a:p>
                      <a:pPr algn="ctr"/>
                      <a:r>
                        <a:rPr lang="en-US" sz="1400" dirty="0"/>
                        <a:t>Chico</a:t>
                      </a:r>
                    </a:p>
                    <a:p>
                      <a:pPr algn="ctr"/>
                      <a:r>
                        <a:rPr lang="en-US" sz="1400" dirty="0"/>
                        <a:t>Fresno</a:t>
                      </a:r>
                    </a:p>
                    <a:p>
                      <a:pPr algn="ctr"/>
                      <a:r>
                        <a:rPr lang="en-US" sz="1400" dirty="0"/>
                        <a:t>San Bernardino</a:t>
                      </a:r>
                    </a:p>
                  </a:txBody>
                  <a:tcPr anchor="ctr">
                    <a:solidFill>
                      <a:schemeClr val="bg2"/>
                    </a:solidFill>
                  </a:tcPr>
                </a:tc>
                <a:tc>
                  <a:txBody>
                    <a:bodyPr/>
                    <a:lstStyle/>
                    <a:p>
                      <a:pPr algn="ctr"/>
                      <a:r>
                        <a:rPr lang="en-US" sz="1400" dirty="0"/>
                        <a:t>Los Angeles</a:t>
                      </a:r>
                    </a:p>
                    <a:p>
                      <a:pPr algn="ctr"/>
                      <a:r>
                        <a:rPr lang="en-US" sz="1400" dirty="0"/>
                        <a:t>San Luis Obispo</a:t>
                      </a:r>
                    </a:p>
                  </a:txBody>
                  <a:tcPr anchor="ctr">
                    <a:solidFill>
                      <a:schemeClr val="bg2"/>
                    </a:solidFill>
                  </a:tcPr>
                </a:tc>
                <a:tc>
                  <a:txBody>
                    <a:bodyPr/>
                    <a:lstStyle/>
                    <a:p>
                      <a:pPr algn="ctr"/>
                      <a:r>
                        <a:rPr lang="en-US" sz="1400" dirty="0"/>
                        <a:t>Sonoma</a:t>
                      </a:r>
                    </a:p>
                    <a:p>
                      <a:pPr algn="ctr"/>
                      <a:r>
                        <a:rPr lang="en-US" sz="1400" dirty="0"/>
                        <a:t>Chancellor’s Office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Humboldt</a:t>
                      </a:r>
                    </a:p>
                  </a:txBody>
                  <a:tcPr anchor="ctr">
                    <a:solidFill>
                      <a:schemeClr val="bg2"/>
                    </a:solidFill>
                  </a:tcPr>
                </a:tc>
                <a:extLst>
                  <a:ext uri="{0D108BD9-81ED-4DB2-BD59-A6C34878D82A}">
                    <a16:rowId xmlns:a16="http://schemas.microsoft.com/office/drawing/2014/main" val="3278677645"/>
                  </a:ext>
                </a:extLst>
              </a:tr>
            </a:tbl>
          </a:graphicData>
        </a:graphic>
      </p:graphicFrame>
      <p:sp>
        <p:nvSpPr>
          <p:cNvPr id="30" name="TextBox 29">
            <a:extLst>
              <a:ext uri="{FF2B5EF4-FFF2-40B4-BE49-F238E27FC236}">
                <a16:creationId xmlns:a16="http://schemas.microsoft.com/office/drawing/2014/main" id="{3BBB504A-59EA-44B6-BC87-778E24F3B92F}"/>
              </a:ext>
            </a:extLst>
          </p:cNvPr>
          <p:cNvSpPr txBox="1"/>
          <p:nvPr/>
        </p:nvSpPr>
        <p:spPr>
          <a:xfrm>
            <a:off x="7033640" y="556327"/>
            <a:ext cx="2218206" cy="400110"/>
          </a:xfrm>
          <a:prstGeom prst="rect">
            <a:avLst/>
          </a:prstGeom>
          <a:noFill/>
        </p:spPr>
        <p:txBody>
          <a:bodyPr vert="horz" wrap="square" rtlCol="0">
            <a:spAutoFit/>
          </a:bodyPr>
          <a:lstStyle/>
          <a:p>
            <a:pPr algn="ctr"/>
            <a:r>
              <a:rPr lang="en-US" sz="2000" b="1">
                <a:latin typeface="Calibri" panose="020F0502020204030204" pitchFamily="34" charset="0"/>
                <a:cs typeface="Calibri" panose="020F0502020204030204" pitchFamily="34" charset="0"/>
              </a:rPr>
              <a:t>P2P Campuses</a:t>
            </a:r>
          </a:p>
        </p:txBody>
      </p:sp>
      <p:sp>
        <p:nvSpPr>
          <p:cNvPr id="7" name="TextBox 6">
            <a:extLst>
              <a:ext uri="{FF2B5EF4-FFF2-40B4-BE49-F238E27FC236}">
                <a16:creationId xmlns:a16="http://schemas.microsoft.com/office/drawing/2014/main" id="{09B38EA0-36BE-4FFD-9FFA-32AE13CAD14C}"/>
              </a:ext>
            </a:extLst>
          </p:cNvPr>
          <p:cNvSpPr txBox="1"/>
          <p:nvPr/>
        </p:nvSpPr>
        <p:spPr>
          <a:xfrm>
            <a:off x="2496786" y="1510292"/>
            <a:ext cx="809297" cy="523220"/>
          </a:xfrm>
          <a:prstGeom prst="rect">
            <a:avLst/>
          </a:prstGeom>
          <a:noFill/>
        </p:spPr>
        <p:txBody>
          <a:bodyPr wrap="square" rtlCol="0">
            <a:spAutoFit/>
          </a:bodyPr>
          <a:lstStyle/>
          <a:p>
            <a:pPr algn="ctr"/>
            <a:r>
              <a:rPr lang="en-US" sz="2800" b="1" dirty="0">
                <a:solidFill>
                  <a:srgbClr val="577590"/>
                </a:solidFill>
              </a:rPr>
              <a:t>65%</a:t>
            </a:r>
          </a:p>
        </p:txBody>
      </p:sp>
      <p:pic>
        <p:nvPicPr>
          <p:cNvPr id="33" name="Picture 32">
            <a:extLst>
              <a:ext uri="{FF2B5EF4-FFF2-40B4-BE49-F238E27FC236}">
                <a16:creationId xmlns:a16="http://schemas.microsoft.com/office/drawing/2014/main" id="{40B273F0-5F94-ACFF-7E51-136F45181533}"/>
              </a:ext>
            </a:extLst>
          </p:cNvPr>
          <p:cNvPicPr>
            <a:picLocks noChangeAspect="1"/>
          </p:cNvPicPr>
          <p:nvPr/>
        </p:nvPicPr>
        <p:blipFill>
          <a:blip r:embed="rId4"/>
          <a:stretch>
            <a:fillRect/>
          </a:stretch>
        </p:blipFill>
        <p:spPr>
          <a:xfrm>
            <a:off x="1025186" y="3072725"/>
            <a:ext cx="10851504" cy="2989365"/>
          </a:xfrm>
          <a:prstGeom prst="roundRect">
            <a:avLst/>
          </a:prstGeom>
          <a:ln>
            <a:solidFill>
              <a:schemeClr val="bg1"/>
            </a:solidFill>
          </a:ln>
        </p:spPr>
      </p:pic>
      <p:pic>
        <p:nvPicPr>
          <p:cNvPr id="34" name="Graphic 33" descr="Star with solid fill">
            <a:extLst>
              <a:ext uri="{FF2B5EF4-FFF2-40B4-BE49-F238E27FC236}">
                <a16:creationId xmlns:a16="http://schemas.microsoft.com/office/drawing/2014/main" id="{DEE947E5-7FAE-D884-00DC-1496E64180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1211" y="5538140"/>
            <a:ext cx="212123" cy="258065"/>
          </a:xfrm>
          <a:prstGeom prst="rect">
            <a:avLst/>
          </a:prstGeom>
        </p:spPr>
      </p:pic>
      <p:pic>
        <p:nvPicPr>
          <p:cNvPr id="35" name="Graphic 34" descr="Star with solid fill">
            <a:extLst>
              <a:ext uri="{FF2B5EF4-FFF2-40B4-BE49-F238E27FC236}">
                <a16:creationId xmlns:a16="http://schemas.microsoft.com/office/drawing/2014/main" id="{F0E7686B-03AA-D1B6-3BE2-7466D7C30B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6643" y="5537454"/>
            <a:ext cx="212123" cy="258065"/>
          </a:xfrm>
          <a:prstGeom prst="rect">
            <a:avLst/>
          </a:prstGeom>
        </p:spPr>
      </p:pic>
      <p:pic>
        <p:nvPicPr>
          <p:cNvPr id="36" name="Graphic 35" descr="Star with solid fill">
            <a:extLst>
              <a:ext uri="{FF2B5EF4-FFF2-40B4-BE49-F238E27FC236}">
                <a16:creationId xmlns:a16="http://schemas.microsoft.com/office/drawing/2014/main" id="{A64CA495-D8A4-07BF-6506-35FF8D181F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1263" y="5529148"/>
            <a:ext cx="212123" cy="258065"/>
          </a:xfrm>
          <a:prstGeom prst="rect">
            <a:avLst/>
          </a:prstGeom>
        </p:spPr>
      </p:pic>
      <p:pic>
        <p:nvPicPr>
          <p:cNvPr id="37" name="Graphic 36" descr="Star with solid fill">
            <a:extLst>
              <a:ext uri="{FF2B5EF4-FFF2-40B4-BE49-F238E27FC236}">
                <a16:creationId xmlns:a16="http://schemas.microsoft.com/office/drawing/2014/main" id="{3A82775D-2DC7-975D-1EFD-894F54CB33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350" y="5529148"/>
            <a:ext cx="212123" cy="258065"/>
          </a:xfrm>
          <a:prstGeom prst="rect">
            <a:avLst/>
          </a:prstGeom>
        </p:spPr>
      </p:pic>
      <p:pic>
        <p:nvPicPr>
          <p:cNvPr id="38" name="Graphic 37" descr="Star with solid fill">
            <a:extLst>
              <a:ext uri="{FF2B5EF4-FFF2-40B4-BE49-F238E27FC236}">
                <a16:creationId xmlns:a16="http://schemas.microsoft.com/office/drawing/2014/main" id="{9DAF7CA3-93BE-4CA4-2F39-0F238B2951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2480" y="5529147"/>
            <a:ext cx="212123" cy="258065"/>
          </a:xfrm>
          <a:prstGeom prst="rect">
            <a:avLst/>
          </a:prstGeom>
        </p:spPr>
      </p:pic>
      <p:pic>
        <p:nvPicPr>
          <p:cNvPr id="39" name="Graphic 38" descr="Star with solid fill">
            <a:extLst>
              <a:ext uri="{FF2B5EF4-FFF2-40B4-BE49-F238E27FC236}">
                <a16:creationId xmlns:a16="http://schemas.microsoft.com/office/drawing/2014/main" id="{729886C5-B1DD-4498-C57A-A5CF2C4614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6355" y="5537452"/>
            <a:ext cx="212123" cy="258065"/>
          </a:xfrm>
          <a:prstGeom prst="rect">
            <a:avLst/>
          </a:prstGeom>
        </p:spPr>
      </p:pic>
      <p:pic>
        <p:nvPicPr>
          <p:cNvPr id="40" name="Graphic 39" descr="Star with solid fill">
            <a:extLst>
              <a:ext uri="{FF2B5EF4-FFF2-40B4-BE49-F238E27FC236}">
                <a16:creationId xmlns:a16="http://schemas.microsoft.com/office/drawing/2014/main" id="{D12DF095-562A-A630-B740-B40B0E9AA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73690" y="5543458"/>
            <a:ext cx="212123" cy="258065"/>
          </a:xfrm>
          <a:prstGeom prst="rect">
            <a:avLst/>
          </a:prstGeom>
        </p:spPr>
      </p:pic>
      <p:pic>
        <p:nvPicPr>
          <p:cNvPr id="41" name="Graphic 40" descr="Star with solid fill">
            <a:extLst>
              <a:ext uri="{FF2B5EF4-FFF2-40B4-BE49-F238E27FC236}">
                <a16:creationId xmlns:a16="http://schemas.microsoft.com/office/drawing/2014/main" id="{6DAADE0C-03E8-6DB8-1B37-40D7A97E0D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5516" y="5547182"/>
            <a:ext cx="212123" cy="258065"/>
          </a:xfrm>
          <a:prstGeom prst="rect">
            <a:avLst/>
          </a:prstGeom>
        </p:spPr>
      </p:pic>
      <p:grpSp>
        <p:nvGrpSpPr>
          <p:cNvPr id="42" name="Group 41">
            <a:extLst>
              <a:ext uri="{FF2B5EF4-FFF2-40B4-BE49-F238E27FC236}">
                <a16:creationId xmlns:a16="http://schemas.microsoft.com/office/drawing/2014/main" id="{83FA4866-C8C8-B288-FD23-DCFFAAFE22D4}"/>
              </a:ext>
            </a:extLst>
          </p:cNvPr>
          <p:cNvGrpSpPr/>
          <p:nvPr/>
        </p:nvGrpSpPr>
        <p:grpSpPr>
          <a:xfrm>
            <a:off x="7695686" y="3805186"/>
            <a:ext cx="572855" cy="1323261"/>
            <a:chOff x="4785349" y="2826078"/>
            <a:chExt cx="605237" cy="1496728"/>
          </a:xfrm>
        </p:grpSpPr>
        <p:cxnSp>
          <p:nvCxnSpPr>
            <p:cNvPr id="43" name="Straight Connector 42">
              <a:extLst>
                <a:ext uri="{FF2B5EF4-FFF2-40B4-BE49-F238E27FC236}">
                  <a16:creationId xmlns:a16="http://schemas.microsoft.com/office/drawing/2014/main" id="{8E486C11-C39E-E5D9-4730-1BBA8390E070}"/>
                </a:ext>
              </a:extLst>
            </p:cNvPr>
            <p:cNvCxnSpPr>
              <a:cxnSpLocks/>
            </p:cNvCxnSpPr>
            <p:nvPr/>
          </p:nvCxnSpPr>
          <p:spPr>
            <a:xfrm>
              <a:off x="5089050" y="3110628"/>
              <a:ext cx="0" cy="1212178"/>
            </a:xfrm>
            <a:prstGeom prst="line">
              <a:avLst/>
            </a:prstGeom>
            <a:ln w="28575">
              <a:solidFill>
                <a:schemeClr val="tx1">
                  <a:lumMod val="85000"/>
                  <a:lumOff val="15000"/>
                </a:schemeClr>
              </a:solidFill>
            </a:ln>
          </p:spPr>
          <p:style>
            <a:lnRef idx="2">
              <a:schemeClr val="accent3"/>
            </a:lnRef>
            <a:fillRef idx="0">
              <a:schemeClr val="accent3"/>
            </a:fillRef>
            <a:effectRef idx="1">
              <a:schemeClr val="accent3"/>
            </a:effectRef>
            <a:fontRef idx="minor">
              <a:schemeClr val="tx1"/>
            </a:fontRef>
          </p:style>
        </p:cxnSp>
        <p:pic>
          <p:nvPicPr>
            <p:cNvPr id="44" name="Graphic 3" descr="Marker with solid fill">
              <a:extLst>
                <a:ext uri="{FF2B5EF4-FFF2-40B4-BE49-F238E27FC236}">
                  <a16:creationId xmlns:a16="http://schemas.microsoft.com/office/drawing/2014/main" id="{7719ADB6-F502-7052-84D4-FA6836C1B0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5349" y="2826078"/>
              <a:ext cx="605237" cy="605237"/>
            </a:xfrm>
            <a:prstGeom prst="rect">
              <a:avLst/>
            </a:prstGeom>
          </p:spPr>
        </p:pic>
      </p:grpSp>
    </p:spTree>
    <p:extLst>
      <p:ext uri="{BB962C8B-B14F-4D97-AF65-F5344CB8AC3E}">
        <p14:creationId xmlns:p14="http://schemas.microsoft.com/office/powerpoint/2010/main" val="85620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General Project Update</a:t>
            </a:r>
            <a:endParaRPr lang="en-US" dirty="0"/>
          </a:p>
        </p:txBody>
      </p:sp>
      <p:pic>
        <p:nvPicPr>
          <p:cNvPr id="19" name="Picture 18">
            <a:extLst>
              <a:ext uri="{FF2B5EF4-FFF2-40B4-BE49-F238E27FC236}">
                <a16:creationId xmlns:a16="http://schemas.microsoft.com/office/drawing/2014/main" id="{6F3EF716-2AB8-BF3E-1A85-A1745AA47405}"/>
              </a:ext>
            </a:extLst>
          </p:cNvPr>
          <p:cNvPicPr>
            <a:picLocks noChangeAspect="1"/>
          </p:cNvPicPr>
          <p:nvPr/>
        </p:nvPicPr>
        <p:blipFill>
          <a:blip r:embed="rId3"/>
          <a:stretch>
            <a:fillRect/>
          </a:stretch>
        </p:blipFill>
        <p:spPr>
          <a:xfrm>
            <a:off x="10455508" y="6163169"/>
            <a:ext cx="1347333" cy="463336"/>
          </a:xfrm>
          <a:prstGeom prst="rect">
            <a:avLst/>
          </a:prstGeom>
        </p:spPr>
      </p:pic>
      <p:sp>
        <p:nvSpPr>
          <p:cNvPr id="3" name="Rectangle 2">
            <a:extLst>
              <a:ext uri="{FF2B5EF4-FFF2-40B4-BE49-F238E27FC236}">
                <a16:creationId xmlns:a16="http://schemas.microsoft.com/office/drawing/2014/main" id="{2A4D496F-CDE3-31DB-3520-18945761037E}"/>
              </a:ext>
            </a:extLst>
          </p:cNvPr>
          <p:cNvSpPr/>
          <p:nvPr/>
        </p:nvSpPr>
        <p:spPr>
          <a:xfrm>
            <a:off x="861848" y="1303283"/>
            <a:ext cx="10762593" cy="1303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854B48-C809-1C75-408A-A6640413C9FB}"/>
              </a:ext>
            </a:extLst>
          </p:cNvPr>
          <p:cNvSpPr txBox="1"/>
          <p:nvPr/>
        </p:nvSpPr>
        <p:spPr>
          <a:xfrm>
            <a:off x="3048000" y="3246393"/>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1" name="Rectangle: Rounded Corners 10">
            <a:extLst>
              <a:ext uri="{FF2B5EF4-FFF2-40B4-BE49-F238E27FC236}">
                <a16:creationId xmlns:a16="http://schemas.microsoft.com/office/drawing/2014/main" id="{7F65B58E-5715-FB6F-5819-BD17F45BE9E6}"/>
              </a:ext>
            </a:extLst>
          </p:cNvPr>
          <p:cNvSpPr/>
          <p:nvPr/>
        </p:nvSpPr>
        <p:spPr bwMode="auto">
          <a:xfrm>
            <a:off x="609599" y="1379621"/>
            <a:ext cx="3566160" cy="4620126"/>
          </a:xfrm>
          <a:prstGeom prst="roundRect">
            <a:avLst>
              <a:gd name="adj" fmla="val 13164"/>
            </a:avLst>
          </a:prstGeom>
          <a:solidFill>
            <a:schemeClr val="bg1"/>
          </a:solidFill>
          <a:ln w="9525" cap="flat" cmpd="sng" algn="ctr">
            <a:solidFill>
              <a:srgbClr val="B9DEE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277B5C14-691A-7630-2A0F-DC8923FE3E71}"/>
              </a:ext>
            </a:extLst>
          </p:cNvPr>
          <p:cNvSpPr/>
          <p:nvPr/>
        </p:nvSpPr>
        <p:spPr bwMode="auto">
          <a:xfrm>
            <a:off x="609600" y="1235242"/>
            <a:ext cx="3566160" cy="666750"/>
          </a:xfrm>
          <a:prstGeom prst="roundRect">
            <a:avLst/>
          </a:prstGeom>
          <a:solidFill>
            <a:srgbClr val="B9DEE7"/>
          </a:solidFill>
          <a:ln w="9525" cap="flat" cmpd="sng" algn="ctr">
            <a:solidFill>
              <a:srgbClr val="B9DE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Calibri" panose="020F0502020204030204" pitchFamily="34" charset="0"/>
                <a:cs typeface="Calibri" panose="020F0502020204030204" pitchFamily="34" charset="0"/>
              </a:rPr>
              <a:t>Recently Completed</a:t>
            </a:r>
            <a:endParaRPr kumimoji="0" lang="en-US"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05B6215A-57A8-8AB6-3329-3EF920F4F696}"/>
              </a:ext>
            </a:extLst>
          </p:cNvPr>
          <p:cNvSpPr/>
          <p:nvPr/>
        </p:nvSpPr>
        <p:spPr bwMode="auto">
          <a:xfrm>
            <a:off x="8016241" y="1379621"/>
            <a:ext cx="3566160" cy="4620126"/>
          </a:xfrm>
          <a:prstGeom prst="roundRect">
            <a:avLst>
              <a:gd name="adj" fmla="val 13164"/>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2D4F3CCB-5090-18CB-50D1-605000F6AD0F}"/>
              </a:ext>
            </a:extLst>
          </p:cNvPr>
          <p:cNvSpPr/>
          <p:nvPr/>
        </p:nvSpPr>
        <p:spPr bwMode="auto">
          <a:xfrm>
            <a:off x="8016240" y="1235242"/>
            <a:ext cx="3566160" cy="666750"/>
          </a:xfrm>
          <a:prstGeom prst="round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Coming Soon</a:t>
            </a:r>
          </a:p>
        </p:txBody>
      </p:sp>
      <p:sp>
        <p:nvSpPr>
          <p:cNvPr id="18" name="TextBox 17">
            <a:extLst>
              <a:ext uri="{FF2B5EF4-FFF2-40B4-BE49-F238E27FC236}">
                <a16:creationId xmlns:a16="http://schemas.microsoft.com/office/drawing/2014/main" id="{18659A90-4A1D-1AEC-3C54-ECA0501760FA}"/>
              </a:ext>
            </a:extLst>
          </p:cNvPr>
          <p:cNvSpPr txBox="1"/>
          <p:nvPr/>
        </p:nvSpPr>
        <p:spPr>
          <a:xfrm>
            <a:off x="651165" y="2046371"/>
            <a:ext cx="3348180" cy="3785652"/>
          </a:xfrm>
          <a:prstGeom prst="rect">
            <a:avLst/>
          </a:prstGeom>
          <a:noFill/>
        </p:spPr>
        <p:txBody>
          <a:bodyPr wrap="square" lIns="91440" tIns="45720" rIns="91440" bIns="45720" rtlCol="0" anchor="t">
            <a:spAutoFit/>
          </a:bodyPr>
          <a:lstStyle/>
          <a:p>
            <a:pPr marL="231775" indent="-231775" algn="l" rtl="0" fontAlgn="base">
              <a:buFont typeface="Arial" panose="020B0604020202020204" pitchFamily="34" charset="0"/>
              <a:buChar char="•"/>
            </a:pPr>
            <a:r>
              <a:rPr lang="en-US" sz="1600" dirty="0">
                <a:solidFill>
                  <a:srgbClr val="000000"/>
                </a:solidFill>
                <a:latin typeface="Calibri" panose="020F0502020204030204" pitchFamily="34" charset="0"/>
              </a:rPr>
              <a:t>Finalized Campus Roadshow Content &amp; Preparation</a:t>
            </a:r>
            <a:endParaRPr lang="en-US" sz="1600" b="1" i="0" dirty="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dirty="0">
                <a:solidFill>
                  <a:srgbClr val="000000"/>
                </a:solidFill>
                <a:latin typeface="Calibri" panose="020F0502020204030204" pitchFamily="34" charset="0"/>
              </a:rPr>
              <a:t>Completed</a:t>
            </a:r>
            <a:r>
              <a:rPr lang="en-US" sz="1600" i="0" u="none" strike="noStrike" dirty="0">
                <a:solidFill>
                  <a:srgbClr val="000000"/>
                </a:solidFill>
                <a:effectLst/>
                <a:latin typeface="Calibri" panose="020F0502020204030204" pitchFamily="34" charset="0"/>
              </a:rPr>
              <a:t> Integration Testing for: User, Custom Fields, PR Validation, Invoice Validation &amp; PO Export</a:t>
            </a:r>
            <a:endParaRPr lang="en-US" sz="1600" i="0" dirty="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Fi</a:t>
            </a:r>
            <a:r>
              <a:rPr lang="en-US" sz="1600" dirty="0">
                <a:solidFill>
                  <a:srgbClr val="000000"/>
                </a:solidFill>
                <a:latin typeface="Calibri" panose="020F0502020204030204" pitchFamily="34" charset="0"/>
              </a:rPr>
              <a:t>nalized Reinforcement Strategy for post Go-Live</a:t>
            </a:r>
            <a:endParaRPr lang="en-US" sz="1600" b="0" i="0" dirty="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Identified Campus Testers for UAT</a:t>
            </a:r>
          </a:p>
          <a:p>
            <a:pPr marL="231775" indent="-231775" algn="l" rtl="0" fontAlgn="base">
              <a:buFont typeface="Arial" panose="020B0604020202020204" pitchFamily="34" charset="0"/>
              <a:buChar char="•"/>
            </a:pPr>
            <a:endParaRPr lang="en-US" sz="1600" dirty="0">
              <a:solidFill>
                <a:srgbClr val="000000"/>
              </a:solidFill>
              <a:latin typeface="Calibri" panose="020F0502020204030204" pitchFamily="34" charset="0"/>
            </a:endParaRPr>
          </a:p>
          <a:p>
            <a:pPr marL="231775" indent="-231775"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Analyzed supplier data to identify suppliers to be included in the initial load </a:t>
            </a:r>
            <a:r>
              <a:rPr lang="en-US" sz="1600" dirty="0">
                <a:solidFill>
                  <a:srgbClr val="000000"/>
                </a:solidFill>
                <a:latin typeface="Calibri" panose="020F0502020204030204" pitchFamily="34" charset="0"/>
              </a:rPr>
              <a:t>into </a:t>
            </a:r>
            <a:r>
              <a:rPr lang="en-US" sz="1600" b="0" i="0" dirty="0">
                <a:solidFill>
                  <a:srgbClr val="000000"/>
                </a:solidFill>
                <a:effectLst/>
                <a:latin typeface="Calibri" panose="020F0502020204030204" pitchFamily="34" charset="0"/>
              </a:rPr>
              <a:t>CSUBUY</a:t>
            </a:r>
            <a:endParaRPr lang="en-US" sz="1600" b="0" i="0" dirty="0">
              <a:solidFill>
                <a:srgbClr val="000000"/>
              </a:solidFill>
              <a:effectLst/>
              <a:latin typeface="Arial" panose="020B0604020202020204" pitchFamily="34" charset="0"/>
            </a:endParaRPr>
          </a:p>
        </p:txBody>
      </p:sp>
      <p:sp>
        <p:nvSpPr>
          <p:cNvPr id="20" name="TextBox 19">
            <a:extLst>
              <a:ext uri="{FF2B5EF4-FFF2-40B4-BE49-F238E27FC236}">
                <a16:creationId xmlns:a16="http://schemas.microsoft.com/office/drawing/2014/main" id="{1A5DE135-9E1B-064B-14D2-AC68ABC9E046}"/>
              </a:ext>
            </a:extLst>
          </p:cNvPr>
          <p:cNvSpPr txBox="1"/>
          <p:nvPr/>
        </p:nvSpPr>
        <p:spPr>
          <a:xfrm>
            <a:off x="8192654" y="2059459"/>
            <a:ext cx="3214255" cy="2554545"/>
          </a:xfrm>
          <a:prstGeom prst="rect">
            <a:avLst/>
          </a:prstGeom>
          <a:noFill/>
        </p:spPr>
        <p:txBody>
          <a:bodyPr wrap="square" rtlCol="0">
            <a:spAutoFit/>
          </a:bodyPr>
          <a:lstStyle/>
          <a:p>
            <a:pPr marL="231775" indent="-231775" algn="l" rtl="0" fontAlgn="base">
              <a:buFont typeface="Arial" panose="020B0604020202020204" pitchFamily="34" charset="0"/>
              <a:buChar char="•"/>
            </a:pPr>
            <a:r>
              <a:rPr lang="en-US" sz="1600" b="0" i="0" u="none" strike="noStrike" dirty="0">
                <a:solidFill>
                  <a:srgbClr val="000000"/>
                </a:solidFill>
                <a:effectLst/>
              </a:rPr>
              <a:t>Training for UAT testing</a:t>
            </a:r>
          </a:p>
          <a:p>
            <a:pPr marL="231775" indent="-231775" algn="l" rtl="0" fontAlgn="base">
              <a:buFont typeface="Arial" panose="020B0604020202020204" pitchFamily="34" charset="0"/>
              <a:buChar char="•"/>
            </a:pPr>
            <a:endParaRPr lang="en-US" sz="1600" b="0" i="0" dirty="0">
              <a:solidFill>
                <a:srgbClr val="000000"/>
              </a:solidFill>
              <a:effectLst/>
            </a:endParaRPr>
          </a:p>
          <a:p>
            <a:pPr marL="231775" indent="-231775" algn="l" rtl="0" fontAlgn="base">
              <a:buFont typeface="Arial" panose="020B0604020202020204" pitchFamily="34" charset="0"/>
              <a:buChar char="•"/>
            </a:pPr>
            <a:r>
              <a:rPr lang="en-US" sz="1600" dirty="0">
                <a:solidFill>
                  <a:srgbClr val="000000"/>
                </a:solidFill>
              </a:rPr>
              <a:t>Conduct UAT Testing</a:t>
            </a:r>
            <a:endParaRPr lang="en-US" sz="1600" i="0" dirty="0">
              <a:solidFill>
                <a:srgbClr val="000000"/>
              </a:solidFill>
              <a:effectLst/>
            </a:endParaRPr>
          </a:p>
          <a:p>
            <a:pPr marL="231775" indent="-231775" algn="l" rtl="0" fontAlgn="base">
              <a:buFont typeface="Arial" panose="020B0604020202020204" pitchFamily="34" charset="0"/>
              <a:buChar char="•"/>
            </a:pPr>
            <a:endParaRPr lang="en-US" sz="1600" i="0" dirty="0">
              <a:solidFill>
                <a:srgbClr val="000000"/>
              </a:solidFill>
              <a:effectLst/>
            </a:endParaRPr>
          </a:p>
          <a:p>
            <a:pPr marL="231775" indent="-231775" algn="l" rtl="0" fontAlgn="base">
              <a:buFont typeface="Arial" panose="020B0604020202020204" pitchFamily="34" charset="0"/>
              <a:buChar char="•"/>
            </a:pPr>
            <a:r>
              <a:rPr lang="en-US" sz="1600" i="0" u="none" strike="noStrike" dirty="0">
                <a:solidFill>
                  <a:srgbClr val="000000"/>
                </a:solidFill>
                <a:effectLst/>
              </a:rPr>
              <a:t>Develop Training Materials</a:t>
            </a:r>
            <a:endParaRPr lang="en-US" sz="1600" i="0" dirty="0">
              <a:solidFill>
                <a:srgbClr val="000000"/>
              </a:solidFill>
              <a:effectLst/>
            </a:endParaRPr>
          </a:p>
          <a:p>
            <a:pPr marL="231775" indent="-231775" algn="l" rtl="0" fontAlgn="base">
              <a:buFont typeface="Arial" panose="020B0604020202020204" pitchFamily="34" charset="0"/>
              <a:buChar char="•"/>
            </a:pPr>
            <a:endParaRPr lang="en-US" sz="1600" b="0" i="0" dirty="0">
              <a:solidFill>
                <a:srgbClr val="000000"/>
              </a:solidFill>
              <a:effectLst/>
            </a:endParaRPr>
          </a:p>
          <a:p>
            <a:pPr marL="231775" indent="-231775" algn="l" rtl="0" fontAlgn="base">
              <a:buFont typeface="Arial" panose="020B0604020202020204" pitchFamily="34" charset="0"/>
              <a:buChar char="•"/>
            </a:pPr>
            <a:r>
              <a:rPr lang="en-US" sz="1600" b="0" i="0" u="none" strike="noStrike" dirty="0">
                <a:solidFill>
                  <a:srgbClr val="000000"/>
                </a:solidFill>
                <a:effectLst/>
              </a:rPr>
              <a:t>Define Cutover Strategies including the recommendation for in-flight transactions and reporting</a:t>
            </a:r>
            <a:endParaRPr lang="en-US" sz="1600" b="0" i="0" dirty="0">
              <a:solidFill>
                <a:srgbClr val="000000"/>
              </a:solidFill>
              <a:effectLst/>
            </a:endParaRPr>
          </a:p>
        </p:txBody>
      </p:sp>
      <p:sp>
        <p:nvSpPr>
          <p:cNvPr id="21" name="Rectangle: Rounded Corners 20">
            <a:extLst>
              <a:ext uri="{FF2B5EF4-FFF2-40B4-BE49-F238E27FC236}">
                <a16:creationId xmlns:a16="http://schemas.microsoft.com/office/drawing/2014/main" id="{0B8824BC-050B-F700-3932-B22ED3B77A84}"/>
              </a:ext>
            </a:extLst>
          </p:cNvPr>
          <p:cNvSpPr/>
          <p:nvPr/>
        </p:nvSpPr>
        <p:spPr bwMode="auto">
          <a:xfrm>
            <a:off x="4312459" y="1379621"/>
            <a:ext cx="3566160" cy="4620126"/>
          </a:xfrm>
          <a:prstGeom prst="roundRect">
            <a:avLst>
              <a:gd name="adj" fmla="val 13164"/>
            </a:avLst>
          </a:prstGeom>
          <a:noFill/>
          <a:ln w="9525"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48BFBBA7-7695-77CC-B108-8936E213E6D4}"/>
              </a:ext>
            </a:extLst>
          </p:cNvPr>
          <p:cNvSpPr/>
          <p:nvPr/>
        </p:nvSpPr>
        <p:spPr bwMode="auto">
          <a:xfrm>
            <a:off x="4312458" y="1235242"/>
            <a:ext cx="3566160" cy="666750"/>
          </a:xfrm>
          <a:prstGeom prst="roundRect">
            <a:avLst/>
          </a:prstGeom>
          <a:solidFill>
            <a:srgbClr val="73A9CB"/>
          </a:solidFill>
          <a:ln w="9525" cap="flat" cmpd="sng" algn="ctr">
            <a:solidFill>
              <a:srgbClr val="73A9C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Calibri" panose="020F0502020204030204" pitchFamily="34" charset="0"/>
                <a:cs typeface="Calibri" panose="020F0502020204030204" pitchFamily="34" charset="0"/>
              </a:rPr>
              <a:t>In Progress</a:t>
            </a:r>
            <a:endParaRPr kumimoji="0" lang="en-US"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8FF3300-18D2-E94E-EAFD-5A69A854F90F}"/>
              </a:ext>
            </a:extLst>
          </p:cNvPr>
          <p:cNvSpPr txBox="1"/>
          <p:nvPr/>
        </p:nvSpPr>
        <p:spPr>
          <a:xfrm>
            <a:off x="4352172" y="2046371"/>
            <a:ext cx="3488577" cy="4001095"/>
          </a:xfrm>
          <a:prstGeom prst="rect">
            <a:avLst/>
          </a:prstGeom>
          <a:noFill/>
        </p:spPr>
        <p:txBody>
          <a:bodyPr wrap="square" lIns="91440" tIns="45720" rIns="91440" bIns="45720" anchor="t">
            <a:spAutoFit/>
          </a:bodyPr>
          <a:lstStyle/>
          <a:p>
            <a:pPr marL="231775" indent="-231775" fontAlgn="base">
              <a:buFont typeface="Arial" panose="020B0604020202020204" pitchFamily="34" charset="0"/>
              <a:buChar char="•"/>
            </a:pPr>
            <a:r>
              <a:rPr lang="en-US" sz="1600" b="0" i="0" u="none" strike="noStrike" dirty="0">
                <a:solidFill>
                  <a:srgbClr val="000000"/>
                </a:solidFill>
                <a:effectLst/>
              </a:rPr>
              <a:t>Conduct Campus Roadshows</a:t>
            </a:r>
          </a:p>
          <a:p>
            <a:pPr marL="231775" indent="-231775" fontAlgn="base">
              <a:buFont typeface="Arial" panose="020B0604020202020204" pitchFamily="34" charset="0"/>
              <a:buChar char="•"/>
            </a:pPr>
            <a:endParaRPr lang="en-US" sz="1400" b="0" i="0" u="none" strike="noStrike" dirty="0">
              <a:solidFill>
                <a:srgbClr val="000000"/>
              </a:solidFill>
              <a:effectLst/>
            </a:endParaRPr>
          </a:p>
          <a:p>
            <a:pPr marL="231775" indent="-231775" fontAlgn="base">
              <a:buFont typeface="Arial" panose="020B0604020202020204" pitchFamily="34" charset="0"/>
              <a:buChar char="•"/>
            </a:pPr>
            <a:r>
              <a:rPr lang="en-US" sz="1600" b="0" i="0" u="none" strike="noStrike" dirty="0">
                <a:solidFill>
                  <a:srgbClr val="000000"/>
                </a:solidFill>
                <a:effectLst/>
              </a:rPr>
              <a:t>Test Supplier Sync and Payment Status Integration</a:t>
            </a:r>
            <a:endParaRPr lang="en-US" sz="1600" b="0" i="0" dirty="0">
              <a:solidFill>
                <a:srgbClr val="000000"/>
              </a:solidFill>
              <a:effectLst/>
            </a:endParaRPr>
          </a:p>
          <a:p>
            <a:pPr algn="l" rtl="0" fontAlgn="base"/>
            <a:endParaRPr lang="en-US" sz="1400" b="0" i="0" u="none" strike="noStrike" dirty="0">
              <a:solidFill>
                <a:srgbClr val="000000"/>
              </a:solidFill>
              <a:effectLst/>
            </a:endParaRPr>
          </a:p>
          <a:p>
            <a:pPr marL="231775" indent="-231775" algn="l" rtl="0" fontAlgn="base">
              <a:buFont typeface="Arial" panose="020B0604020202020204" pitchFamily="34" charset="0"/>
              <a:buChar char="•"/>
            </a:pPr>
            <a:r>
              <a:rPr lang="en-US" sz="1600" i="0" u="none" strike="noStrike" dirty="0">
                <a:solidFill>
                  <a:srgbClr val="000000"/>
                </a:solidFill>
                <a:effectLst/>
              </a:rPr>
              <a:t>Prepare for training for Campus Tester for UAT Testing</a:t>
            </a:r>
            <a:endParaRPr lang="en-US" sz="1600" b="0" i="0" dirty="0">
              <a:solidFill>
                <a:srgbClr val="000000"/>
              </a:solidFill>
              <a:effectLst/>
            </a:endParaRPr>
          </a:p>
          <a:p>
            <a:pPr marL="231775" indent="-231775" algn="l" rtl="0" fontAlgn="base">
              <a:buFont typeface="Arial" panose="020B0604020202020204" pitchFamily="34" charset="0"/>
              <a:buChar char="•"/>
            </a:pPr>
            <a:endParaRPr lang="en-US" sz="1400" b="0" i="0" dirty="0">
              <a:solidFill>
                <a:srgbClr val="000000"/>
              </a:solidFill>
              <a:effectLst/>
            </a:endParaRPr>
          </a:p>
          <a:p>
            <a:pPr marL="231775" indent="-231775" algn="l" rtl="0" fontAlgn="base">
              <a:buFont typeface="Arial" panose="020B0604020202020204" pitchFamily="34" charset="0"/>
              <a:buChar char="•"/>
            </a:pPr>
            <a:r>
              <a:rPr lang="en-US" sz="1600" b="0" i="0" dirty="0">
                <a:solidFill>
                  <a:srgbClr val="000000"/>
                </a:solidFill>
                <a:effectLst/>
              </a:rPr>
              <a:t>Confirmation of </a:t>
            </a:r>
            <a:r>
              <a:rPr lang="en-US" sz="1600" dirty="0">
                <a:solidFill>
                  <a:srgbClr val="000000"/>
                </a:solidFill>
              </a:rPr>
              <a:t>value sets including:</a:t>
            </a:r>
          </a:p>
          <a:p>
            <a:pPr marL="688975" lvl="1" indent="-231775" fontAlgn="base">
              <a:buFont typeface="Arial" panose="020B0604020202020204" pitchFamily="34" charset="0"/>
              <a:buChar char="•"/>
            </a:pPr>
            <a:r>
              <a:rPr lang="en-US" sz="1400" b="0" i="0" dirty="0">
                <a:solidFill>
                  <a:srgbClr val="000000"/>
                </a:solidFill>
                <a:effectLst/>
              </a:rPr>
              <a:t>Commodity Codes &amp; Default Account Codes</a:t>
            </a:r>
          </a:p>
          <a:p>
            <a:pPr marL="688975" lvl="1" indent="-231775" fontAlgn="base">
              <a:buFont typeface="Arial" panose="020B0604020202020204" pitchFamily="34" charset="0"/>
              <a:buChar char="•"/>
            </a:pPr>
            <a:r>
              <a:rPr lang="en-US" sz="1400" dirty="0">
                <a:solidFill>
                  <a:srgbClr val="000000"/>
                </a:solidFill>
              </a:rPr>
              <a:t>Common Value Sets: FOB, PO Types, Direct Pay Types, Payment Terms  </a:t>
            </a:r>
          </a:p>
          <a:p>
            <a:pPr marL="688975" lvl="1" indent="-231775" fontAlgn="base">
              <a:buFont typeface="Arial" panose="020B0604020202020204" pitchFamily="34" charset="0"/>
              <a:buChar char="•"/>
            </a:pPr>
            <a:r>
              <a:rPr lang="en-US" sz="1400" b="0" i="0" dirty="0">
                <a:solidFill>
                  <a:srgbClr val="000000"/>
                </a:solidFill>
                <a:effectLst/>
              </a:rPr>
              <a:t>Ship-To &amp; Bill-To Addresses</a:t>
            </a:r>
          </a:p>
          <a:p>
            <a:pPr marL="688975" lvl="1" indent="-231775" fontAlgn="base">
              <a:buFont typeface="Arial" panose="020B0604020202020204" pitchFamily="34" charset="0"/>
              <a:buChar char="•"/>
            </a:pPr>
            <a:endParaRPr lang="en-US" sz="1400" b="0" i="0" dirty="0">
              <a:solidFill>
                <a:srgbClr val="000000"/>
              </a:solidFill>
              <a:effectLst/>
            </a:endParaRPr>
          </a:p>
          <a:p>
            <a:pPr marL="231775" indent="-231775" fontAlgn="base">
              <a:buFont typeface="Arial" panose="020B0604020202020204" pitchFamily="34" charset="0"/>
              <a:buChar char="•"/>
            </a:pPr>
            <a:r>
              <a:rPr lang="en-US" sz="1600" dirty="0">
                <a:solidFill>
                  <a:srgbClr val="000000"/>
                </a:solidFill>
              </a:rPr>
              <a:t>Confirmation of supplier list for initial load into CSUBUY</a:t>
            </a:r>
            <a:endParaRPr lang="en-US" sz="1600" b="0" i="0" dirty="0">
              <a:solidFill>
                <a:srgbClr val="000000"/>
              </a:solidFill>
              <a:effectLst/>
            </a:endParaRPr>
          </a:p>
        </p:txBody>
      </p:sp>
    </p:spTree>
    <p:extLst>
      <p:ext uri="{BB962C8B-B14F-4D97-AF65-F5344CB8AC3E}">
        <p14:creationId xmlns:p14="http://schemas.microsoft.com/office/powerpoint/2010/main" val="103452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Configuration Disclaimer</a:t>
            </a:r>
            <a:endParaRPr lang="en-US" dirty="0"/>
          </a:p>
        </p:txBody>
      </p:sp>
      <p:sp>
        <p:nvSpPr>
          <p:cNvPr id="4" name="Slide Number Placeholder 3">
            <a:extLst>
              <a:ext uri="{FF2B5EF4-FFF2-40B4-BE49-F238E27FC236}">
                <a16:creationId xmlns:a16="http://schemas.microsoft.com/office/drawing/2014/main" id="{AFF8B29B-1731-4C2B-B2CF-EB81337EC050}"/>
              </a:ext>
            </a:extLst>
          </p:cNvPr>
          <p:cNvSpPr>
            <a:spLocks noGrp="1"/>
          </p:cNvSpPr>
          <p:nvPr>
            <p:ph type="sldNum" sz="quarter" idx="12"/>
          </p:nvPr>
        </p:nvSpPr>
        <p:spPr/>
        <p:txBody>
          <a:bodyPr/>
          <a:lstStyle/>
          <a:p>
            <a:pPr>
              <a:defRPr/>
            </a:pPr>
            <a:fld id="{CED457D9-197A-40CE-8ED6-C2575A9D3A64}" type="slidenum">
              <a:rPr lang="en-US" smtClean="0"/>
              <a:pPr>
                <a:defRPr/>
              </a:pPr>
              <a:t>9</a:t>
            </a:fld>
            <a:endParaRPr lang="en-US"/>
          </a:p>
        </p:txBody>
      </p:sp>
      <p:pic>
        <p:nvPicPr>
          <p:cNvPr id="12" name="Picture 11">
            <a:extLst>
              <a:ext uri="{FF2B5EF4-FFF2-40B4-BE49-F238E27FC236}">
                <a16:creationId xmlns:a16="http://schemas.microsoft.com/office/drawing/2014/main" id="{FA992635-1A5D-45F1-B8DB-5872D8533C58}"/>
              </a:ext>
            </a:extLst>
          </p:cNvPr>
          <p:cNvPicPr>
            <a:picLocks noChangeAspect="1"/>
          </p:cNvPicPr>
          <p:nvPr/>
        </p:nvPicPr>
        <p:blipFill>
          <a:blip r:embed="rId2"/>
          <a:stretch>
            <a:fillRect/>
          </a:stretch>
        </p:blipFill>
        <p:spPr>
          <a:xfrm>
            <a:off x="10455508" y="6163169"/>
            <a:ext cx="1347333" cy="463336"/>
          </a:xfrm>
          <a:prstGeom prst="rect">
            <a:avLst/>
          </a:prstGeom>
        </p:spPr>
      </p:pic>
      <p:sp>
        <p:nvSpPr>
          <p:cNvPr id="26" name="TextBox 25">
            <a:extLst>
              <a:ext uri="{FF2B5EF4-FFF2-40B4-BE49-F238E27FC236}">
                <a16:creationId xmlns:a16="http://schemas.microsoft.com/office/drawing/2014/main" id="{AA6064F9-4698-534A-C690-54DBE26B989A}"/>
              </a:ext>
            </a:extLst>
          </p:cNvPr>
          <p:cNvSpPr txBox="1"/>
          <p:nvPr/>
        </p:nvSpPr>
        <p:spPr>
          <a:xfrm>
            <a:off x="1657181" y="2646228"/>
            <a:ext cx="8877638" cy="1200329"/>
          </a:xfrm>
          <a:prstGeom prst="rect">
            <a:avLst/>
          </a:prstGeom>
          <a:noFill/>
        </p:spPr>
        <p:txBody>
          <a:bodyPr wrap="square" lIns="91440" tIns="45720" rIns="91440" bIns="45720" rtlCol="0" anchor="t">
            <a:spAutoFit/>
          </a:bodyPr>
          <a:lstStyle/>
          <a:p>
            <a:r>
              <a:rPr lang="en-US" i="1" dirty="0"/>
              <a:t>All functional materials, recommendations, and application configurations have been defined by the CSUBUY P2P Core Project Team based on best practice, initial requirements and specific insights from the pilot campus.  </a:t>
            </a:r>
            <a:r>
              <a:rPr lang="en-US" b="1" i="1" dirty="0"/>
              <a:t>The configuration shown today is pending Campus Pilot Team and additional Supporting Teams validation and may be subject change.</a:t>
            </a:r>
          </a:p>
        </p:txBody>
      </p:sp>
    </p:spTree>
    <p:extLst>
      <p:ext uri="{BB962C8B-B14F-4D97-AF65-F5344CB8AC3E}">
        <p14:creationId xmlns:p14="http://schemas.microsoft.com/office/powerpoint/2010/main" val="69656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MPCoJsxjD_YZk0XOeXC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4E36F4670874A917B5BE3610AEA7E" ma:contentTypeVersion="18" ma:contentTypeDescription="Create a new document." ma:contentTypeScope="" ma:versionID="8aca64ef4b149710e92306bf4aa9e0fe">
  <xsd:schema xmlns:xsd="http://www.w3.org/2001/XMLSchema" xmlns:xs="http://www.w3.org/2001/XMLSchema" xmlns:p="http://schemas.microsoft.com/office/2006/metadata/properties" xmlns:ns2="3a03e3cb-7154-4c8b-812f-7b093fe31fd4" xmlns:ns3="a8e24b0a-3e99-4e25-8d82-10583d5f4fc1" targetNamespace="http://schemas.microsoft.com/office/2006/metadata/properties" ma:root="true" ma:fieldsID="90cbbdf465d0b97be93a3cccf18e704f" ns2:_="" ns3:_="">
    <xsd:import namespace="3a03e3cb-7154-4c8b-812f-7b093fe31fd4"/>
    <xsd:import namespace="a8e24b0a-3e99-4e25-8d82-10583d5f4f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3e3cb-7154-4c8b-812f-7b093fe31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ma:format="Dropdown" ma:internalName="Statu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646fb54-c00e-4946-aec9-cb5b611893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e24b0a-3e99-4e25-8d82-10583d5f4f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47f239f-a25d-423f-a494-0547f26b29d8}" ma:internalName="TaxCatchAll" ma:showField="CatchAllData" ma:web="a8e24b0a-3e99-4e25-8d82-10583d5f4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03e3cb-7154-4c8b-812f-7b093fe31fd4">
      <Terms xmlns="http://schemas.microsoft.com/office/infopath/2007/PartnerControls"/>
    </lcf76f155ced4ddcb4097134ff3c332f>
    <TaxCatchAll xmlns="a8e24b0a-3e99-4e25-8d82-10583d5f4fc1" xsi:nil="true"/>
    <Status xmlns="3a03e3cb-7154-4c8b-812f-7b093fe31f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660E7A-3084-4BAA-A761-55CF4B8E9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03e3cb-7154-4c8b-812f-7b093fe31fd4"/>
    <ds:schemaRef ds:uri="a8e24b0a-3e99-4e25-8d82-10583d5f4f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55F91-E1D0-40D2-B15E-988C622246C5}">
  <ds:schemaRefs>
    <ds:schemaRef ds:uri="http://purl.org/dc/terms/"/>
    <ds:schemaRef ds:uri="http://schemas.microsoft.com/office/2006/metadata/propertie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8e24b0a-3e99-4e25-8d82-10583d5f4fc1"/>
    <ds:schemaRef ds:uri="3a03e3cb-7154-4c8b-812f-7b093fe31fd4"/>
  </ds:schemaRefs>
</ds:datastoreItem>
</file>

<file path=customXml/itemProps3.xml><?xml version="1.0" encoding="utf-8"?>
<ds:datastoreItem xmlns:ds="http://schemas.openxmlformats.org/officeDocument/2006/customXml" ds:itemID="{D03AC926-F685-4E84-8C0C-5042D8A8D3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TotalTime>
  <Words>1291</Words>
  <Application>Microsoft Office PowerPoint</Application>
  <PresentationFormat>Widescreen</PresentationFormat>
  <Paragraphs>215</Paragraphs>
  <Slides>19</Slides>
  <Notes>11</Notes>
  <HiddenSlides>0</HiddenSlides>
  <MMClips>1</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19</vt:i4>
      </vt:variant>
    </vt:vector>
  </HeadingPairs>
  <TitlesOfParts>
    <vt:vector size="31" baseType="lpstr">
      <vt:lpstr>Arial</vt:lpstr>
      <vt:lpstr>Avenir-Book</vt:lpstr>
      <vt:lpstr>Calibri</vt:lpstr>
      <vt:lpstr>Times</vt:lpstr>
      <vt:lpstr>Times New Roman</vt:lpstr>
      <vt:lpstr>Trade Gothic LT Condensed No. 2</vt:lpstr>
      <vt:lpstr>Wingdings</vt:lpstr>
      <vt:lpstr>Office Theme</vt:lpstr>
      <vt:lpstr>2_Default Design</vt:lpstr>
      <vt:lpstr>3_Default Design</vt:lpstr>
      <vt:lpstr>think-cell Slide</vt:lpstr>
      <vt:lpstr>Worksheet</vt:lpstr>
      <vt:lpstr>PowerPoint Presentation</vt:lpstr>
      <vt:lpstr>Agenda</vt:lpstr>
      <vt:lpstr>Introduction into CSUBUY</vt:lpstr>
      <vt:lpstr>CSUBUY P2P: Vision</vt:lpstr>
      <vt:lpstr>CSUBUY P2P: Objectives</vt:lpstr>
      <vt:lpstr>CSUBUY P2P: Benefits</vt:lpstr>
      <vt:lpstr>PowerPoint Presentation</vt:lpstr>
      <vt:lpstr>CSUBUY P2P: General Project Update</vt:lpstr>
      <vt:lpstr>CSUBUY P2P: Configuration Disclaimer</vt:lpstr>
      <vt:lpstr>CSUBUY P2P: Configuration Disclaimer</vt:lpstr>
      <vt:lpstr>CSUBUY P2P: Demo Details</vt:lpstr>
      <vt:lpstr>CSUBUY P2P: The Foundation of our Training Approach</vt:lpstr>
      <vt:lpstr>CSUBUY P2P: Training Development</vt:lpstr>
      <vt:lpstr>CSUBUY P2P: Train the Trainer </vt:lpstr>
      <vt:lpstr>CSUBUY P2P: Training Experience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Maggie Mandich</cp:lastModifiedBy>
  <cp:revision>4</cp:revision>
  <dcterms:created xsi:type="dcterms:W3CDTF">2022-04-06T20:53:00Z</dcterms:created>
  <dcterms:modified xsi:type="dcterms:W3CDTF">2023-02-02T14:40:19Z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0x010100F236AE8482ED814BAE82BC184413BF96</vt:lpwstr>
  </property>
  <property fmtid="{D5CDD505-2E9C-101B-9397-08002B2CF9AE}" pid="3" name="MediaServiceImageTags">
    <vt:lpwstr/>
  </property>
</Properties>
</file>