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16"/>
  </p:notesMasterIdLst>
  <p:sldIdLst>
    <p:sldId id="2147374229" r:id="rId7"/>
    <p:sldId id="2147374230" r:id="rId8"/>
    <p:sldId id="2147374262" r:id="rId9"/>
    <p:sldId id="1010" r:id="rId10"/>
    <p:sldId id="1011" r:id="rId11"/>
    <p:sldId id="1012" r:id="rId12"/>
    <p:sldId id="2147374258" r:id="rId13"/>
    <p:sldId id="2147374238" r:id="rId14"/>
    <p:sldId id="21473742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73A9CB"/>
    <a:srgbClr val="E7E7E7"/>
    <a:srgbClr val="4D4D4D"/>
    <a:srgbClr val="B9DEE7"/>
    <a:srgbClr val="D5AE83"/>
    <a:srgbClr val="028853"/>
    <a:srgbClr val="BFBFBF"/>
    <a:srgbClr val="FFFFFF"/>
    <a:srgbClr val="A15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urg, Tu" userId="ed80ae7e-7f45-4369-bcb7-adcb66c93ab0" providerId="ADAL" clId="{DB189578-DA50-48AC-A71E-C130F1F078D6}"/>
    <pc:docChg chg="delSld modSld">
      <pc:chgData name="McClurg, Tu" userId="ed80ae7e-7f45-4369-bcb7-adcb66c93ab0" providerId="ADAL" clId="{DB189578-DA50-48AC-A71E-C130F1F078D6}" dt="2023-01-26T23:42:23.974" v="11" actId="20577"/>
      <pc:docMkLst>
        <pc:docMk/>
      </pc:docMkLst>
      <pc:sldChg chg="modSp mod">
        <pc:chgData name="McClurg, Tu" userId="ed80ae7e-7f45-4369-bcb7-adcb66c93ab0" providerId="ADAL" clId="{DB189578-DA50-48AC-A71E-C130F1F078D6}" dt="2023-01-26T23:42:23.974" v="11" actId="20577"/>
        <pc:sldMkLst>
          <pc:docMk/>
          <pc:sldMk cId="2562683301" sldId="2147374229"/>
        </pc:sldMkLst>
        <pc:spChg chg="mod">
          <ac:chgData name="McClurg, Tu" userId="ed80ae7e-7f45-4369-bcb7-adcb66c93ab0" providerId="ADAL" clId="{DB189578-DA50-48AC-A71E-C130F1F078D6}" dt="2023-01-26T23:42:23.974" v="11" actId="20577"/>
          <ac:spMkLst>
            <pc:docMk/>
            <pc:sldMk cId="2562683301" sldId="2147374229"/>
            <ac:spMk id="2" creationId="{D3315A3B-5DCE-A14A-AC6F-BADE6578ABC0}"/>
          </ac:spMkLst>
        </pc:spChg>
      </pc:sldChg>
      <pc:sldChg chg="modSp mod">
        <pc:chgData name="McClurg, Tu" userId="ed80ae7e-7f45-4369-bcb7-adcb66c93ab0" providerId="ADAL" clId="{DB189578-DA50-48AC-A71E-C130F1F078D6}" dt="2023-01-26T23:41:56.991" v="1" actId="1076"/>
        <pc:sldMkLst>
          <pc:docMk/>
          <pc:sldMk cId="853943644" sldId="2147374230"/>
        </pc:sldMkLst>
        <pc:graphicFrameChg chg="mod modGraphic">
          <ac:chgData name="McClurg, Tu" userId="ed80ae7e-7f45-4369-bcb7-adcb66c93ab0" providerId="ADAL" clId="{DB189578-DA50-48AC-A71E-C130F1F078D6}" dt="2023-01-26T23:41:56.991" v="1" actId="1076"/>
          <ac:graphicFrameMkLst>
            <pc:docMk/>
            <pc:sldMk cId="853943644" sldId="2147374230"/>
            <ac:graphicFrameMk id="4" creationId="{8CA1BD03-C7C6-D45E-23C6-C919A0600509}"/>
          </ac:graphicFrameMkLst>
        </pc:graphicFrameChg>
      </pc:sldChg>
      <pc:sldChg chg="del">
        <pc:chgData name="McClurg, Tu" userId="ed80ae7e-7f45-4369-bcb7-adcb66c93ab0" providerId="ADAL" clId="{DB189578-DA50-48AC-A71E-C130F1F078D6}" dt="2023-01-26T23:42:13.799" v="2" actId="47"/>
        <pc:sldMkLst>
          <pc:docMk/>
          <pc:sldMk cId="69656706" sldId="2147374252"/>
        </pc:sldMkLst>
      </pc:sldChg>
      <pc:sldChg chg="del">
        <pc:chgData name="McClurg, Tu" userId="ed80ae7e-7f45-4369-bcb7-adcb66c93ab0" providerId="ADAL" clId="{DB189578-DA50-48AC-A71E-C130F1F078D6}" dt="2023-01-26T23:42:16.257" v="3" actId="47"/>
        <pc:sldMkLst>
          <pc:docMk/>
          <pc:sldMk cId="1699493821" sldId="2147374257"/>
        </pc:sldMkLst>
      </pc:sldChg>
      <pc:sldChg chg="del">
        <pc:chgData name="McClurg, Tu" userId="ed80ae7e-7f45-4369-bcb7-adcb66c93ab0" providerId="ADAL" clId="{DB189578-DA50-48AC-A71E-C130F1F078D6}" dt="2023-01-26T23:42:13.799" v="2" actId="47"/>
        <pc:sldMkLst>
          <pc:docMk/>
          <pc:sldMk cId="2603166238" sldId="2147374260"/>
        </pc:sldMkLst>
      </pc:sldChg>
      <pc:sldChg chg="del">
        <pc:chgData name="McClurg, Tu" userId="ed80ae7e-7f45-4369-bcb7-adcb66c93ab0" providerId="ADAL" clId="{DB189578-DA50-48AC-A71E-C130F1F078D6}" dt="2023-01-26T23:42:13.799" v="2" actId="47"/>
        <pc:sldMkLst>
          <pc:docMk/>
          <pc:sldMk cId="3662322195" sldId="21473742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Project</c:v>
                </c:pt>
              </c:strCache>
            </c:strRef>
          </c:tx>
          <c:spPr>
            <a:solidFill>
              <a:schemeClr val="accent6">
                <a:lumMod val="20000"/>
                <a:lumOff val="80000"/>
              </a:schemeClr>
            </a:solidFill>
            <a:ln w="9525">
              <a:solidFill>
                <a:schemeClr val="bg1"/>
              </a:solidFill>
            </a:ln>
          </c:spPr>
          <c:dPt>
            <c:idx val="0"/>
            <c:bubble3D val="0"/>
            <c:spPr>
              <a:solidFill>
                <a:srgbClr val="577590"/>
              </a:solidFill>
              <a:ln w="9525">
                <a:solidFill>
                  <a:schemeClr val="bg1"/>
                </a:solidFill>
              </a:ln>
              <a:effectLst/>
            </c:spPr>
            <c:extLst>
              <c:ext xmlns:c16="http://schemas.microsoft.com/office/drawing/2014/chart" uri="{C3380CC4-5D6E-409C-BE32-E72D297353CC}">
                <c16:uniqueId val="{00000001-5695-48B2-B4F5-B30CE97ACD1A}"/>
              </c:ext>
            </c:extLst>
          </c:dPt>
          <c:dPt>
            <c:idx val="1"/>
            <c:bubble3D val="0"/>
            <c:spPr>
              <a:solidFill>
                <a:srgbClr val="577590"/>
              </a:solidFill>
              <a:ln w="9525">
                <a:solidFill>
                  <a:schemeClr val="bg1"/>
                </a:solidFill>
              </a:ln>
              <a:effectLst/>
            </c:spPr>
            <c:extLst>
              <c:ext xmlns:c16="http://schemas.microsoft.com/office/drawing/2014/chart" uri="{C3380CC4-5D6E-409C-BE32-E72D297353CC}">
                <c16:uniqueId val="{00000003-5695-48B2-B4F5-B30CE97ACD1A}"/>
              </c:ext>
            </c:extLst>
          </c:dPt>
          <c:dPt>
            <c:idx val="2"/>
            <c:bubble3D val="0"/>
            <c:spPr>
              <a:solidFill>
                <a:srgbClr val="577590"/>
              </a:solidFill>
              <a:ln w="9525">
                <a:solidFill>
                  <a:schemeClr val="bg1"/>
                </a:solidFill>
              </a:ln>
              <a:effectLst/>
            </c:spPr>
            <c:extLst>
              <c:ext xmlns:c16="http://schemas.microsoft.com/office/drawing/2014/chart" uri="{C3380CC4-5D6E-409C-BE32-E72D297353CC}">
                <c16:uniqueId val="{00000005-5695-48B2-B4F5-B30CE97ACD1A}"/>
              </c:ext>
            </c:extLst>
          </c:dPt>
          <c:dPt>
            <c:idx val="3"/>
            <c:bubble3D val="0"/>
            <c:spPr>
              <a:solidFill>
                <a:srgbClr val="577590"/>
              </a:solidFill>
              <a:ln w="9525">
                <a:solidFill>
                  <a:schemeClr val="bg1"/>
                </a:solidFill>
              </a:ln>
              <a:effectLst/>
            </c:spPr>
            <c:extLst>
              <c:ext xmlns:c16="http://schemas.microsoft.com/office/drawing/2014/chart" uri="{C3380CC4-5D6E-409C-BE32-E72D297353CC}">
                <c16:uniqueId val="{00000007-5695-48B2-B4F5-B30CE97ACD1A}"/>
              </c:ext>
            </c:extLst>
          </c:dPt>
          <c:dPt>
            <c:idx val="4"/>
            <c:bubble3D val="0"/>
            <c:spPr>
              <a:solidFill>
                <a:srgbClr val="577590"/>
              </a:solidFill>
              <a:ln w="9525">
                <a:solidFill>
                  <a:schemeClr val="bg1"/>
                </a:solidFill>
              </a:ln>
              <a:effectLst/>
            </c:spPr>
            <c:extLst>
              <c:ext xmlns:c16="http://schemas.microsoft.com/office/drawing/2014/chart" uri="{C3380CC4-5D6E-409C-BE32-E72D297353CC}">
                <c16:uniqueId val="{00000009-5695-48B2-B4F5-B30CE97ACD1A}"/>
              </c:ext>
            </c:extLst>
          </c:dPt>
          <c:dPt>
            <c:idx val="5"/>
            <c:bubble3D val="0"/>
            <c:spPr>
              <a:solidFill>
                <a:srgbClr val="577590"/>
              </a:solidFill>
              <a:ln w="9525">
                <a:solidFill>
                  <a:schemeClr val="bg1"/>
                </a:solidFill>
              </a:ln>
              <a:effectLst/>
            </c:spPr>
            <c:extLst>
              <c:ext xmlns:c16="http://schemas.microsoft.com/office/drawing/2014/chart" uri="{C3380CC4-5D6E-409C-BE32-E72D297353CC}">
                <c16:uniqueId val="{0000000B-5695-48B2-B4F5-B30CE97ACD1A}"/>
              </c:ext>
            </c:extLst>
          </c:dPt>
          <c:dPt>
            <c:idx val="6"/>
            <c:bubble3D val="0"/>
            <c:spPr>
              <a:solidFill>
                <a:srgbClr val="577590"/>
              </a:solidFill>
              <a:ln w="9525">
                <a:solidFill>
                  <a:schemeClr val="bg1"/>
                </a:solidFill>
              </a:ln>
              <a:effectLst/>
            </c:spPr>
            <c:extLst>
              <c:ext xmlns:c16="http://schemas.microsoft.com/office/drawing/2014/chart" uri="{C3380CC4-5D6E-409C-BE32-E72D297353CC}">
                <c16:uniqueId val="{0000000D-5695-48B2-B4F5-B30CE97ACD1A}"/>
              </c:ext>
            </c:extLst>
          </c:dPt>
          <c:dPt>
            <c:idx val="7"/>
            <c:bubble3D val="0"/>
            <c:spPr>
              <a:solidFill>
                <a:srgbClr val="577590"/>
              </a:solidFill>
              <a:ln w="9525">
                <a:solidFill>
                  <a:schemeClr val="bg1"/>
                </a:solidFill>
              </a:ln>
              <a:effectLst/>
            </c:spPr>
            <c:extLst>
              <c:ext xmlns:c16="http://schemas.microsoft.com/office/drawing/2014/chart" uri="{C3380CC4-5D6E-409C-BE32-E72D297353CC}">
                <c16:uniqueId val="{0000000F-5695-48B2-B4F5-B30CE97ACD1A}"/>
              </c:ext>
            </c:extLst>
          </c:dPt>
          <c:dPt>
            <c:idx val="8"/>
            <c:bubble3D val="0"/>
            <c:spPr>
              <a:solidFill>
                <a:srgbClr val="577590"/>
              </a:solidFill>
              <a:ln w="9525">
                <a:solidFill>
                  <a:schemeClr val="bg1"/>
                </a:solidFill>
              </a:ln>
              <a:effectLst/>
            </c:spPr>
            <c:extLst>
              <c:ext xmlns:c16="http://schemas.microsoft.com/office/drawing/2014/chart" uri="{C3380CC4-5D6E-409C-BE32-E72D297353CC}">
                <c16:uniqueId val="{00000011-5695-48B2-B4F5-B30CE97ACD1A}"/>
              </c:ext>
            </c:extLst>
          </c:dPt>
          <c:dPt>
            <c:idx val="9"/>
            <c:bubble3D val="0"/>
            <c:spPr>
              <a:solidFill>
                <a:srgbClr val="577590"/>
              </a:solidFill>
              <a:ln w="9525">
                <a:solidFill>
                  <a:schemeClr val="bg1"/>
                </a:solidFill>
              </a:ln>
              <a:effectLst/>
            </c:spPr>
            <c:extLst>
              <c:ext xmlns:c16="http://schemas.microsoft.com/office/drawing/2014/chart" uri="{C3380CC4-5D6E-409C-BE32-E72D297353CC}">
                <c16:uniqueId val="{00000013-5695-48B2-B4F5-B30CE97ACD1A}"/>
              </c:ext>
            </c:extLst>
          </c:dPt>
          <c:dPt>
            <c:idx val="10"/>
            <c:bubble3D val="0"/>
            <c:spPr>
              <a:solidFill>
                <a:srgbClr val="577590"/>
              </a:solidFill>
              <a:ln w="9525">
                <a:solidFill>
                  <a:schemeClr val="bg1"/>
                </a:solidFill>
              </a:ln>
              <a:effectLst/>
            </c:spPr>
            <c:extLst>
              <c:ext xmlns:c16="http://schemas.microsoft.com/office/drawing/2014/chart" uri="{C3380CC4-5D6E-409C-BE32-E72D297353CC}">
                <c16:uniqueId val="{00000015-5695-48B2-B4F5-B30CE97ACD1A}"/>
              </c:ext>
            </c:extLst>
          </c:dPt>
          <c:dPt>
            <c:idx val="11"/>
            <c:bubble3D val="0"/>
            <c:spPr>
              <a:solidFill>
                <a:srgbClr val="577590"/>
              </a:solidFill>
              <a:ln w="9525">
                <a:solidFill>
                  <a:schemeClr val="bg1"/>
                </a:solidFill>
              </a:ln>
              <a:effectLst/>
            </c:spPr>
            <c:extLst>
              <c:ext xmlns:c16="http://schemas.microsoft.com/office/drawing/2014/chart" uri="{C3380CC4-5D6E-409C-BE32-E72D297353CC}">
                <c16:uniqueId val="{00000017-5695-48B2-B4F5-B30CE97ACD1A}"/>
              </c:ext>
            </c:extLst>
          </c:dPt>
          <c:dPt>
            <c:idx val="12"/>
            <c:bubble3D val="0"/>
            <c:spPr>
              <a:solidFill>
                <a:srgbClr val="577590"/>
              </a:solidFill>
              <a:ln w="9525">
                <a:solidFill>
                  <a:schemeClr val="bg1"/>
                </a:solidFill>
              </a:ln>
              <a:effectLst/>
            </c:spPr>
            <c:extLst>
              <c:ext xmlns:c16="http://schemas.microsoft.com/office/drawing/2014/chart" uri="{C3380CC4-5D6E-409C-BE32-E72D297353CC}">
                <c16:uniqueId val="{00000019-5695-48B2-B4F5-B30CE97ACD1A}"/>
              </c:ext>
            </c:extLst>
          </c:dPt>
          <c:dPt>
            <c:idx val="13"/>
            <c:bubble3D val="0"/>
            <c:spPr>
              <a:solidFill>
                <a:srgbClr val="577590"/>
              </a:solidFill>
              <a:ln w="9525">
                <a:solidFill>
                  <a:schemeClr val="bg1"/>
                </a:solidFill>
              </a:ln>
              <a:effectLst/>
            </c:spPr>
            <c:extLst>
              <c:ext xmlns:c16="http://schemas.microsoft.com/office/drawing/2014/chart" uri="{C3380CC4-5D6E-409C-BE32-E72D297353CC}">
                <c16:uniqueId val="{0000001B-5695-48B2-B4F5-B30CE97ACD1A}"/>
              </c:ext>
            </c:extLst>
          </c:dPt>
          <c:dPt>
            <c:idx val="14"/>
            <c:bubble3D val="0"/>
            <c:spPr>
              <a:solidFill>
                <a:srgbClr val="577590"/>
              </a:solidFill>
              <a:ln w="9525">
                <a:solidFill>
                  <a:schemeClr val="bg1"/>
                </a:solidFill>
              </a:ln>
              <a:effectLst/>
            </c:spPr>
            <c:extLst>
              <c:ext xmlns:c16="http://schemas.microsoft.com/office/drawing/2014/chart" uri="{C3380CC4-5D6E-409C-BE32-E72D297353CC}">
                <c16:uniqueId val="{0000001D-5695-48B2-B4F5-B30CE97ACD1A}"/>
              </c:ext>
            </c:extLst>
          </c:dPt>
          <c:dPt>
            <c:idx val="15"/>
            <c:bubble3D val="0"/>
            <c:spPr>
              <a:solidFill>
                <a:srgbClr val="577590"/>
              </a:solidFill>
              <a:ln w="9525">
                <a:solidFill>
                  <a:schemeClr val="bg1"/>
                </a:solidFill>
              </a:ln>
              <a:effectLst/>
            </c:spPr>
            <c:extLst>
              <c:ext xmlns:c16="http://schemas.microsoft.com/office/drawing/2014/chart" uri="{C3380CC4-5D6E-409C-BE32-E72D297353CC}">
                <c16:uniqueId val="{0000001F-5695-48B2-B4F5-B30CE97ACD1A}"/>
              </c:ext>
            </c:extLst>
          </c:dPt>
          <c:dPt>
            <c:idx val="16"/>
            <c:bubble3D val="0"/>
            <c:spPr>
              <a:solidFill>
                <a:schemeClr val="bg2"/>
              </a:solidFill>
              <a:ln w="9525">
                <a:solidFill>
                  <a:schemeClr val="bg1"/>
                </a:solidFill>
              </a:ln>
              <a:effectLst/>
            </c:spPr>
            <c:extLst>
              <c:ext xmlns:c16="http://schemas.microsoft.com/office/drawing/2014/chart" uri="{C3380CC4-5D6E-409C-BE32-E72D297353CC}">
                <c16:uniqueId val="{00000021-5695-48B2-B4F5-B30CE97ACD1A}"/>
              </c:ext>
            </c:extLst>
          </c:dPt>
          <c:dPt>
            <c:idx val="17"/>
            <c:bubble3D val="0"/>
            <c:spPr>
              <a:solidFill>
                <a:schemeClr val="bg2"/>
              </a:solidFill>
              <a:ln w="9525">
                <a:solidFill>
                  <a:schemeClr val="bg1"/>
                </a:solidFill>
              </a:ln>
              <a:effectLst/>
            </c:spPr>
            <c:extLst>
              <c:ext xmlns:c16="http://schemas.microsoft.com/office/drawing/2014/chart" uri="{C3380CC4-5D6E-409C-BE32-E72D297353CC}">
                <c16:uniqueId val="{00000023-5695-48B2-B4F5-B30CE97ACD1A}"/>
              </c:ext>
            </c:extLst>
          </c:dPt>
          <c:dPt>
            <c:idx val="18"/>
            <c:bubble3D val="0"/>
            <c:spPr>
              <a:solidFill>
                <a:schemeClr val="bg2"/>
              </a:solidFill>
              <a:ln w="9525">
                <a:solidFill>
                  <a:schemeClr val="bg1"/>
                </a:solidFill>
              </a:ln>
              <a:effectLst/>
            </c:spPr>
            <c:extLst>
              <c:ext xmlns:c16="http://schemas.microsoft.com/office/drawing/2014/chart" uri="{C3380CC4-5D6E-409C-BE32-E72D297353CC}">
                <c16:uniqueId val="{00000025-5695-48B2-B4F5-B30CE97ACD1A}"/>
              </c:ext>
            </c:extLst>
          </c:dPt>
          <c:dPt>
            <c:idx val="19"/>
            <c:bubble3D val="0"/>
            <c:spPr>
              <a:solidFill>
                <a:schemeClr val="bg2"/>
              </a:solidFill>
              <a:ln w="9525">
                <a:solidFill>
                  <a:schemeClr val="bg1"/>
                </a:solidFill>
              </a:ln>
              <a:effectLst/>
            </c:spPr>
            <c:extLst>
              <c:ext xmlns:c16="http://schemas.microsoft.com/office/drawing/2014/chart" uri="{C3380CC4-5D6E-409C-BE32-E72D297353CC}">
                <c16:uniqueId val="{00000027-5695-48B2-B4F5-B30CE97ACD1A}"/>
              </c:ext>
            </c:extLst>
          </c:dPt>
          <c:dPt>
            <c:idx val="20"/>
            <c:bubble3D val="0"/>
            <c:spPr>
              <a:solidFill>
                <a:schemeClr val="bg2"/>
              </a:solidFill>
              <a:ln w="9525">
                <a:solidFill>
                  <a:schemeClr val="bg1"/>
                </a:solidFill>
              </a:ln>
              <a:effectLst/>
            </c:spPr>
            <c:extLst>
              <c:ext xmlns:c16="http://schemas.microsoft.com/office/drawing/2014/chart" uri="{C3380CC4-5D6E-409C-BE32-E72D297353CC}">
                <c16:uniqueId val="{00000029-5695-48B2-B4F5-B30CE97ACD1A}"/>
              </c:ext>
            </c:extLst>
          </c:dPt>
          <c:dPt>
            <c:idx val="21"/>
            <c:bubble3D val="0"/>
            <c:spPr>
              <a:solidFill>
                <a:schemeClr val="bg2"/>
              </a:solidFill>
              <a:ln w="9525">
                <a:solidFill>
                  <a:schemeClr val="bg1"/>
                </a:solidFill>
              </a:ln>
              <a:effectLst/>
            </c:spPr>
            <c:extLst>
              <c:ext xmlns:c16="http://schemas.microsoft.com/office/drawing/2014/chart" uri="{C3380CC4-5D6E-409C-BE32-E72D297353CC}">
                <c16:uniqueId val="{0000002B-5695-48B2-B4F5-B30CE97ACD1A}"/>
              </c:ext>
            </c:extLst>
          </c:dPt>
          <c:dPt>
            <c:idx val="22"/>
            <c:bubble3D val="0"/>
            <c:spPr>
              <a:solidFill>
                <a:schemeClr val="bg2"/>
              </a:solidFill>
              <a:ln w="9525">
                <a:solidFill>
                  <a:schemeClr val="bg1"/>
                </a:solidFill>
              </a:ln>
              <a:effectLst/>
            </c:spPr>
            <c:extLst>
              <c:ext xmlns:c16="http://schemas.microsoft.com/office/drawing/2014/chart" uri="{C3380CC4-5D6E-409C-BE32-E72D297353CC}">
                <c16:uniqueId val="{0000002D-5695-48B2-B4F5-B30CE97ACD1A}"/>
              </c:ext>
            </c:extLst>
          </c:dPt>
          <c:dPt>
            <c:idx val="23"/>
            <c:bubble3D val="0"/>
            <c:spPr>
              <a:solidFill>
                <a:schemeClr val="bg2"/>
              </a:solidFill>
              <a:ln w="9525">
                <a:solidFill>
                  <a:schemeClr val="bg1"/>
                </a:solidFill>
              </a:ln>
              <a:effectLst/>
            </c:spPr>
            <c:extLst>
              <c:ext xmlns:c16="http://schemas.microsoft.com/office/drawing/2014/chart" uri="{C3380CC4-5D6E-409C-BE32-E72D297353CC}">
                <c16:uniqueId val="{0000002F-5695-48B2-B4F5-B30CE97ACD1A}"/>
              </c:ext>
            </c:extLst>
          </c:dPt>
          <c:cat>
            <c:strRef>
              <c:f>Sheet1!$B$1:$Y$1</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Sheet1!$B$2:$Y$2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30-5695-48B2-B4F5-B30CE97ACD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209055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a:p>
            <a:endParaRPr lang="en-US"/>
          </a:p>
          <a:p>
            <a:r>
              <a:rPr lang="en-US"/>
              <a:t>Q&amp;A</a:t>
            </a:r>
          </a:p>
          <a:p>
            <a:r>
              <a:rPr lang="en-US"/>
              <a:t>Next Steps – Link to project website, load Kickoff deck on project website</a:t>
            </a:r>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280759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Homework assignment</a:t>
            </a:r>
          </a:p>
        </p:txBody>
      </p:sp>
      <p:sp>
        <p:nvSpPr>
          <p:cNvPr id="4" name="Slide Number Placeholder 3"/>
          <p:cNvSpPr>
            <a:spLocks noGrp="1"/>
          </p:cNvSpPr>
          <p:nvPr>
            <p:ph type="sldNum" sz="quarter" idx="5"/>
          </p:nvPr>
        </p:nvSpPr>
        <p:spPr/>
        <p:txBody>
          <a:bodyPr/>
          <a:lstStyle/>
          <a:p>
            <a:fld id="{B7303494-CFEE-4797-B493-B4DF4319A4B5}" type="slidenum">
              <a:rPr lang="en-US" smtClean="0"/>
              <a:t>8</a:t>
            </a:fld>
            <a:endParaRPr lang="en-US"/>
          </a:p>
        </p:txBody>
      </p:sp>
    </p:spTree>
    <p:extLst>
      <p:ext uri="{BB962C8B-B14F-4D97-AF65-F5344CB8AC3E}">
        <p14:creationId xmlns:p14="http://schemas.microsoft.com/office/powerpoint/2010/main" val="47071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a:t>
            </a:r>
          </a:p>
          <a:p>
            <a:endParaRPr lang="en-US"/>
          </a:p>
          <a:p>
            <a:r>
              <a:rPr lang="en-US"/>
              <a:t>Q&amp;A</a:t>
            </a:r>
          </a:p>
          <a:p>
            <a:r>
              <a:rPr lang="en-US"/>
              <a:t>Next Steps – Link to project website, load Kickoff deck on project website</a:t>
            </a:r>
          </a:p>
          <a:p>
            <a:endParaRPr lang="en-US"/>
          </a:p>
        </p:txBody>
      </p:sp>
      <p:sp>
        <p:nvSpPr>
          <p:cNvPr id="4" name="Slide Number Placeholder 3"/>
          <p:cNvSpPr>
            <a:spLocks noGrp="1"/>
          </p:cNvSpPr>
          <p:nvPr>
            <p:ph type="sldNum" sz="quarter" idx="5"/>
          </p:nvPr>
        </p:nvSpPr>
        <p:spPr/>
        <p:txBody>
          <a:bodyPr/>
          <a:lstStyle/>
          <a:p>
            <a:fld id="{09F2A1EC-128B-BD43-8E96-097372E81DCE}" type="slidenum">
              <a:rPr lang="en-US" smtClean="0"/>
              <a:t>9</a:t>
            </a:fld>
            <a:endParaRPr lang="en-US"/>
          </a:p>
        </p:txBody>
      </p:sp>
    </p:spTree>
    <p:extLst>
      <p:ext uri="{BB962C8B-B14F-4D97-AF65-F5344CB8AC3E}">
        <p14:creationId xmlns:p14="http://schemas.microsoft.com/office/powerpoint/2010/main" val="388677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chart" Target="../charts/chart1.xm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3200" b="1" dirty="0"/>
              <a:t>CSUBUY Phase 3: Procure-to-Pay (P2P)</a:t>
            </a:r>
            <a:endParaRPr lang="en-US" sz="3200" dirty="0"/>
          </a:p>
          <a:p>
            <a:r>
              <a:rPr lang="en-US" sz="3200" dirty="0"/>
              <a:t>Roadshow</a:t>
            </a:r>
            <a:r>
              <a:rPr lang="en-US" sz="3200"/>
              <a:t>: Townhall</a:t>
            </a:r>
            <a:endParaRPr lang="en-US" dirty="0">
              <a:cs typeface="Calibri"/>
            </a:endParaRPr>
          </a:p>
        </p:txBody>
      </p:sp>
    </p:spTree>
    <p:extLst>
      <p:ext uri="{BB962C8B-B14F-4D97-AF65-F5344CB8AC3E}">
        <p14:creationId xmlns:p14="http://schemas.microsoft.com/office/powerpoint/2010/main" val="256268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Agenda</a:t>
            </a:r>
          </a:p>
        </p:txBody>
      </p:sp>
      <p:pic>
        <p:nvPicPr>
          <p:cNvPr id="3" name="Picture 2">
            <a:extLst>
              <a:ext uri="{FF2B5EF4-FFF2-40B4-BE49-F238E27FC236}">
                <a16:creationId xmlns:a16="http://schemas.microsoft.com/office/drawing/2014/main" id="{BAA7D721-F7D9-429B-91DD-C935A434D867}"/>
              </a:ext>
            </a:extLst>
          </p:cNvPr>
          <p:cNvPicPr>
            <a:picLocks noChangeAspect="1"/>
          </p:cNvPicPr>
          <p:nvPr/>
        </p:nvPicPr>
        <p:blipFill>
          <a:blip r:embed="rId3"/>
          <a:stretch>
            <a:fillRect/>
          </a:stretch>
        </p:blipFill>
        <p:spPr>
          <a:xfrm>
            <a:off x="10455508" y="6163169"/>
            <a:ext cx="1347333" cy="463336"/>
          </a:xfrm>
          <a:prstGeom prst="rect">
            <a:avLst/>
          </a:prstGeom>
        </p:spPr>
      </p:pic>
      <p:graphicFrame>
        <p:nvGraphicFramePr>
          <p:cNvPr id="4" name="Table 5">
            <a:extLst>
              <a:ext uri="{FF2B5EF4-FFF2-40B4-BE49-F238E27FC236}">
                <a16:creationId xmlns:a16="http://schemas.microsoft.com/office/drawing/2014/main" id="{8CA1BD03-C7C6-D45E-23C6-C919A0600509}"/>
              </a:ext>
            </a:extLst>
          </p:cNvPr>
          <p:cNvGraphicFramePr>
            <a:graphicFrameLocks noGrp="1"/>
          </p:cNvGraphicFramePr>
          <p:nvPr>
            <p:extLst>
              <p:ext uri="{D42A27DB-BD31-4B8C-83A1-F6EECF244321}">
                <p14:modId xmlns:p14="http://schemas.microsoft.com/office/powerpoint/2010/main" val="659078446"/>
              </p:ext>
            </p:extLst>
          </p:nvPr>
        </p:nvGraphicFramePr>
        <p:xfrm>
          <a:off x="1638369" y="2514600"/>
          <a:ext cx="8915261" cy="1828800"/>
        </p:xfrm>
        <a:graphic>
          <a:graphicData uri="http://schemas.openxmlformats.org/drawingml/2006/table">
            <a:tbl>
              <a:tblPr firstRow="1" bandRow="1">
                <a:tableStyleId>{6E25E649-3F16-4E02-A733-19D2CDBF48F0}</a:tableStyleId>
              </a:tblPr>
              <a:tblGrid>
                <a:gridCol w="5096937">
                  <a:extLst>
                    <a:ext uri="{9D8B030D-6E8A-4147-A177-3AD203B41FA5}">
                      <a16:colId xmlns:a16="http://schemas.microsoft.com/office/drawing/2014/main" val="1704542772"/>
                    </a:ext>
                  </a:extLst>
                </a:gridCol>
                <a:gridCol w="3818324">
                  <a:extLst>
                    <a:ext uri="{9D8B030D-6E8A-4147-A177-3AD203B41FA5}">
                      <a16:colId xmlns:a16="http://schemas.microsoft.com/office/drawing/2014/main" val="1883943280"/>
                    </a:ext>
                  </a:extLst>
                </a:gridCol>
              </a:tblGrid>
              <a:tr h="300914">
                <a:tc>
                  <a:txBody>
                    <a:bodyPr/>
                    <a:lstStyle/>
                    <a:p>
                      <a:r>
                        <a:rPr lang="en-US" dirty="0">
                          <a:latin typeface="Calibri"/>
                          <a:cs typeface="Calibri"/>
                        </a:rPr>
                        <a:t>Topic</a:t>
                      </a:r>
                    </a:p>
                  </a:txBody>
                  <a:tcPr>
                    <a:solidFill>
                      <a:srgbClr val="73A9CB"/>
                    </a:solidFill>
                  </a:tcPr>
                </a:tc>
                <a:tc>
                  <a:txBody>
                    <a:bodyPr/>
                    <a:lstStyle/>
                    <a:p>
                      <a:r>
                        <a:rPr lang="en-US" dirty="0">
                          <a:latin typeface="Calibri"/>
                          <a:cs typeface="Calibri"/>
                        </a:rPr>
                        <a:t>Presenter</a:t>
                      </a:r>
                    </a:p>
                  </a:txBody>
                  <a:tcPr>
                    <a:solidFill>
                      <a:srgbClr val="73A9CB"/>
                    </a:solidFill>
                  </a:tcPr>
                </a:tc>
                <a:extLst>
                  <a:ext uri="{0D108BD9-81ED-4DB2-BD59-A6C34878D82A}">
                    <a16:rowId xmlns:a16="http://schemas.microsoft.com/office/drawing/2014/main" val="1596861951"/>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Introduction into CSUBUY</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Video</a:t>
                      </a:r>
                    </a:p>
                  </a:txBody>
                  <a:tcPr/>
                </a:tc>
                <a:extLst>
                  <a:ext uri="{0D108BD9-81ED-4DB2-BD59-A6C34878D82A}">
                    <a16:rowId xmlns:a16="http://schemas.microsoft.com/office/drawing/2014/main" val="759253111"/>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CSUBUY Vision, Objectives, &amp; Benefits</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Tu</a:t>
                      </a:r>
                    </a:p>
                  </a:txBody>
                  <a:tcPr/>
                </a:tc>
                <a:extLst>
                  <a:ext uri="{0D108BD9-81ED-4DB2-BD59-A6C34878D82A}">
                    <a16:rowId xmlns:a16="http://schemas.microsoft.com/office/drawing/2014/main" val="3332276741"/>
                  </a:ext>
                </a:extLst>
              </a:tr>
              <a:tr h="300914">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Timeline</a:t>
                      </a:r>
                    </a:p>
                  </a:txBody>
                  <a:tcPr/>
                </a:tc>
                <a:tc>
                  <a:txBody>
                    <a:bodyPr/>
                    <a:lstStyle/>
                    <a:p>
                      <a:pPr rtl="0" fontAlgn="ctr">
                        <a:spcBef>
                          <a:spcPts val="0"/>
                        </a:spcBef>
                        <a:spcAft>
                          <a:spcPts val="0"/>
                        </a:spcAft>
                        <a:buFont typeface="Arial" panose="020B0604020202020204" pitchFamily="34" charset="0"/>
                        <a:buNone/>
                      </a:pPr>
                      <a:r>
                        <a:rPr lang="en-US" sz="1800" dirty="0">
                          <a:solidFill>
                            <a:schemeClr val="tx1"/>
                          </a:solidFill>
                          <a:effectLst/>
                          <a:latin typeface="Calibri"/>
                        </a:rPr>
                        <a:t>Tu</a:t>
                      </a:r>
                    </a:p>
                  </a:txBody>
                  <a:tcPr/>
                </a:tc>
                <a:extLst>
                  <a:ext uri="{0D108BD9-81ED-4DB2-BD59-A6C34878D82A}">
                    <a16:rowId xmlns:a16="http://schemas.microsoft.com/office/drawing/2014/main" val="1960617157"/>
                  </a:ext>
                </a:extLst>
              </a:tr>
              <a:tr h="300914">
                <a:tc>
                  <a:txBody>
                    <a:bodyPr/>
                    <a:lstStyle/>
                    <a:p>
                      <a:pPr marL="0" lvl="0" indent="0" rtl="0" fontAlgn="ctr">
                        <a:buFont typeface="Arial" panose="020B0604020202020204" pitchFamily="34" charset="0"/>
                        <a:buNone/>
                      </a:pPr>
                      <a:r>
                        <a:rPr lang="en-US" dirty="0">
                          <a:solidFill>
                            <a:schemeClr val="tx1"/>
                          </a:solidFill>
                          <a:latin typeface="Calibri"/>
                          <a:cs typeface="Calibri"/>
                        </a:rPr>
                        <a:t>Q&amp;A</a:t>
                      </a:r>
                    </a:p>
                  </a:txBody>
                  <a:tcPr/>
                </a:tc>
                <a:tc>
                  <a:txBody>
                    <a:bodyPr/>
                    <a:lstStyle/>
                    <a:p>
                      <a:pPr marL="0" indent="0">
                        <a:buFont typeface="Arial" panose="020B0604020202020204" pitchFamily="34" charset="0"/>
                        <a:buNone/>
                      </a:pPr>
                      <a:endParaRPr lang="en-US" dirty="0">
                        <a:solidFill>
                          <a:schemeClr val="tx1"/>
                        </a:solidFill>
                        <a:latin typeface="Calibri"/>
                        <a:cs typeface="Calibri"/>
                      </a:endParaRPr>
                    </a:p>
                  </a:txBody>
                  <a:tcPr/>
                </a:tc>
                <a:extLst>
                  <a:ext uri="{0D108BD9-81ED-4DB2-BD59-A6C34878D82A}">
                    <a16:rowId xmlns:a16="http://schemas.microsoft.com/office/drawing/2014/main" val="1929998017"/>
                  </a:ext>
                </a:extLst>
              </a:tr>
            </a:tbl>
          </a:graphicData>
        </a:graphic>
      </p:graphicFrame>
    </p:spTree>
    <p:extLst>
      <p:ext uri="{BB962C8B-B14F-4D97-AF65-F5344CB8AC3E}">
        <p14:creationId xmlns:p14="http://schemas.microsoft.com/office/powerpoint/2010/main" val="8539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Introduction into CSUBUY</a:t>
            </a:r>
          </a:p>
        </p:txBody>
      </p:sp>
      <p:pic>
        <p:nvPicPr>
          <p:cNvPr id="3" name="Picture 2">
            <a:extLst>
              <a:ext uri="{FF2B5EF4-FFF2-40B4-BE49-F238E27FC236}">
                <a16:creationId xmlns:a16="http://schemas.microsoft.com/office/drawing/2014/main" id="{BAA7D721-F7D9-429B-91DD-C935A434D867}"/>
              </a:ext>
            </a:extLst>
          </p:cNvPr>
          <p:cNvPicPr>
            <a:picLocks noChangeAspect="1"/>
          </p:cNvPicPr>
          <p:nvPr/>
        </p:nvPicPr>
        <p:blipFill>
          <a:blip r:embed="rId4"/>
          <a:stretch>
            <a:fillRect/>
          </a:stretch>
        </p:blipFill>
        <p:spPr>
          <a:xfrm>
            <a:off x="10455508" y="6163169"/>
            <a:ext cx="1347333" cy="463336"/>
          </a:xfrm>
          <a:prstGeom prst="rect">
            <a:avLst/>
          </a:prstGeom>
        </p:spPr>
      </p:pic>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5"/>
          <a:stretch>
            <a:fillRect/>
          </a:stretch>
        </p:blipFill>
        <p:spPr>
          <a:xfrm>
            <a:off x="1804032" y="1066198"/>
            <a:ext cx="8583936" cy="4849923"/>
          </a:xfrm>
          <a:prstGeom prst="rect">
            <a:avLst/>
          </a:prstGeom>
        </p:spPr>
      </p:pic>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CSU</a:t>
            </a:r>
            <a:r>
              <a:rPr lang="en-US" dirty="0">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1859340"/>
            <a:ext cx="9931564" cy="1569660"/>
          </a:xfrm>
          <a:prstGeom prst="rect">
            <a:avLst/>
          </a:prstGeom>
          <a:noFill/>
        </p:spPr>
        <p:txBody>
          <a:bodyPr wrap="square">
            <a:spAutoFit/>
          </a:bodyPr>
          <a:lstStyle/>
          <a:p>
            <a:pPr algn="ctr"/>
            <a:r>
              <a:rPr lang="en-US" sz="2400" dirty="0"/>
              <a:t>This is Phase 3 of the </a:t>
            </a:r>
            <a:r>
              <a:rPr lang="en-US" sz="2400" dirty="0">
                <a:solidFill>
                  <a:schemeClr val="accent1"/>
                </a:solidFill>
              </a:rPr>
              <a:t>CSU</a:t>
            </a:r>
            <a:r>
              <a:rPr lang="en-US" sz="2400" dirty="0"/>
              <a:t>BUY Program. 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CSU</a:t>
            </a:r>
            <a:r>
              <a:rPr lang="en-US" dirty="0">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Develop a systemwide platform that integrates disparate data and processes into one streamlined solution </a:t>
            </a:r>
          </a:p>
          <a:p>
            <a:pPr>
              <a:buClr>
                <a:srgbClr val="C00000"/>
              </a:buCl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Implement an intuitive and easy to use solution </a:t>
            </a:r>
          </a:p>
          <a:p>
            <a:pPr>
              <a:buClr>
                <a:srgbClr val="C00000"/>
              </a:buCl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dirty="0">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916A10A6-FE73-D046-1670-FEF639B04EB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CSU</a:t>
            </a:r>
            <a:r>
              <a:rPr lang="en-US" dirty="0">
                <a:latin typeface="Calibri" panose="020F0502020204030204" pitchFamily="34" charset="0"/>
                <a:cs typeface="Calibri" panose="020F0502020204030204" pitchFamily="34" charset="0"/>
              </a:rPr>
              <a:t>BUY P2P: Benefits</a:t>
            </a:r>
          </a:p>
        </p:txBody>
      </p:sp>
      <p:pic>
        <p:nvPicPr>
          <p:cNvPr id="7" name="Picture 6" descr="A picture containing text, sign&#10;&#10;Description automatically generated">
            <a:extLst>
              <a:ext uri="{FF2B5EF4-FFF2-40B4-BE49-F238E27FC236}">
                <a16:creationId xmlns:a16="http://schemas.microsoft.com/office/drawing/2014/main" id="{916A10A6-FE73-D046-1670-FEF639B04EB3}"/>
              </a:ext>
            </a:extLst>
          </p:cNvPr>
          <p:cNvPicPr>
            <a:picLocks noChangeAspect="1"/>
          </p:cNvPicPr>
          <p:nvPr/>
        </p:nvPicPr>
        <p:blipFill rotWithShape="1">
          <a:blip r:embed="rId3">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sp>
        <p:nvSpPr>
          <p:cNvPr id="8" name="TextBox 7">
            <a:extLst>
              <a:ext uri="{FF2B5EF4-FFF2-40B4-BE49-F238E27FC236}">
                <a16:creationId xmlns:a16="http://schemas.microsoft.com/office/drawing/2014/main" id="{8D00344D-B0E7-83A2-A13F-89CD8972C413}"/>
              </a:ext>
            </a:extLst>
          </p:cNvPr>
          <p:cNvSpPr txBox="1"/>
          <p:nvPr/>
        </p:nvSpPr>
        <p:spPr>
          <a:xfrm>
            <a:off x="1814670" y="1346556"/>
            <a:ext cx="8997901" cy="4524315"/>
          </a:xfrm>
          <a:prstGeom prst="rect">
            <a:avLst/>
          </a:prstGeom>
          <a:noFill/>
        </p:spPr>
        <p:txBody>
          <a:bodyPr wrap="square" rtlCol="0">
            <a:spAutoFit/>
          </a:bodyPr>
          <a:lstStyle/>
          <a:p>
            <a:pPr>
              <a:buClr>
                <a:srgbClr val="C00000"/>
              </a:buClr>
            </a:pPr>
            <a:r>
              <a:rPr lang="en-US" sz="1600" b="1" dirty="0">
                <a:latin typeface="Calibri" panose="020F0502020204030204" pitchFamily="34" charset="0"/>
                <a:cs typeface="Calibri" panose="020F0502020204030204" pitchFamily="34" charset="0"/>
              </a:rPr>
              <a:t>Streamline Procurement and Payment Processes: </a:t>
            </a:r>
            <a:r>
              <a:rPr lang="en-US" sz="1600" dirty="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Improve User Experience: </a:t>
            </a:r>
            <a:r>
              <a:rPr lang="en-US" sz="1600" dirty="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Better Data Quality for Decision Making: </a:t>
            </a:r>
            <a:r>
              <a:rPr lang="en-US" sz="1600" dirty="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Increased Visibility: </a:t>
            </a:r>
            <a:r>
              <a:rPr lang="en-US" sz="1600" dirty="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dirty="0">
              <a:latin typeface="Calibri" panose="020F0502020204030204" pitchFamily="34" charset="0"/>
              <a:cs typeface="Calibri" panose="020F0502020204030204" pitchFamily="34" charset="0"/>
            </a:endParaRPr>
          </a:p>
          <a:p>
            <a:pPr>
              <a:buClr>
                <a:srgbClr val="C00000"/>
              </a:buClr>
            </a:pPr>
            <a:r>
              <a:rPr lang="en-US" sz="1600" b="1" dirty="0">
                <a:latin typeface="Calibri" panose="020F0502020204030204" pitchFamily="34" charset="0"/>
                <a:cs typeface="Calibri" panose="020F0502020204030204" pitchFamily="34" charset="0"/>
              </a:rPr>
              <a:t>Continuous Improvement: </a:t>
            </a:r>
            <a:r>
              <a:rPr lang="en-US" sz="1600" dirty="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B141EB-A5C3-436B-AA2A-4E01A5B5F6B4}"/>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43D3C3-936B-42CC-A5A5-DAFA4D0627D4}"/>
              </a:ext>
            </a:extLst>
          </p:cNvPr>
          <p:cNvSpPr txBox="1"/>
          <p:nvPr/>
        </p:nvSpPr>
        <p:spPr>
          <a:xfrm>
            <a:off x="463403" y="3583977"/>
            <a:ext cx="492443" cy="1965885"/>
          </a:xfrm>
          <a:prstGeom prst="rect">
            <a:avLst/>
          </a:prstGeom>
          <a:noFill/>
        </p:spPr>
        <p:txBody>
          <a:bodyPr vert="vert270" wrap="square" rtlCol="0">
            <a:spAutoFit/>
          </a:bodyPr>
          <a:lstStyle/>
          <a:p>
            <a:pPr algn="ctr"/>
            <a:r>
              <a:rPr lang="en-US" sz="2000" b="1" dirty="0">
                <a:latin typeface="Calibri" panose="020F0502020204030204" pitchFamily="34" charset="0"/>
                <a:cs typeface="Calibri" panose="020F0502020204030204" pitchFamily="34" charset="0"/>
              </a:rPr>
              <a:t>Project Timeline</a:t>
            </a:r>
          </a:p>
        </p:txBody>
      </p:sp>
      <p:sp>
        <p:nvSpPr>
          <p:cNvPr id="26" name="TextBox 25">
            <a:extLst>
              <a:ext uri="{FF2B5EF4-FFF2-40B4-BE49-F238E27FC236}">
                <a16:creationId xmlns:a16="http://schemas.microsoft.com/office/drawing/2014/main" id="{D6349B03-ACB8-4455-8194-CB57C6607ECF}"/>
              </a:ext>
            </a:extLst>
          </p:cNvPr>
          <p:cNvSpPr txBox="1"/>
          <p:nvPr/>
        </p:nvSpPr>
        <p:spPr>
          <a:xfrm>
            <a:off x="1836258" y="534495"/>
            <a:ext cx="2218206" cy="400110"/>
          </a:xfrm>
          <a:prstGeom prst="rect">
            <a:avLst/>
          </a:prstGeom>
          <a:noFill/>
        </p:spPr>
        <p:txBody>
          <a:bodyPr vert="horz" wrap="square" rtlCol="0">
            <a:spAutoFit/>
          </a:bodyPr>
          <a:lstStyle/>
          <a:p>
            <a:pPr algn="ctr"/>
            <a:r>
              <a:rPr lang="en-US" sz="2000" b="1">
                <a:latin typeface="Calibri" panose="020F0502020204030204" pitchFamily="34" charset="0"/>
                <a:cs typeface="Calibri" panose="020F0502020204030204" pitchFamily="34" charset="0"/>
              </a:rPr>
              <a:t>Project Progress</a:t>
            </a:r>
          </a:p>
        </p:txBody>
      </p:sp>
      <p:graphicFrame>
        <p:nvGraphicFramePr>
          <p:cNvPr id="27" name="Chart 26">
            <a:extLst>
              <a:ext uri="{FF2B5EF4-FFF2-40B4-BE49-F238E27FC236}">
                <a16:creationId xmlns:a16="http://schemas.microsoft.com/office/drawing/2014/main" id="{9D0CCE7C-B587-4E8D-9648-0A71258FC83A}"/>
              </a:ext>
            </a:extLst>
          </p:cNvPr>
          <p:cNvGraphicFramePr/>
          <p:nvPr/>
        </p:nvGraphicFramePr>
        <p:xfrm>
          <a:off x="2116299" y="970888"/>
          <a:ext cx="1570272" cy="16020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8D30CD51-3108-44FC-BB01-A13BE5E61C19}"/>
              </a:ext>
            </a:extLst>
          </p:cNvPr>
          <p:cNvGraphicFramePr>
            <a:graphicFrameLocks noGrp="1"/>
          </p:cNvGraphicFramePr>
          <p:nvPr/>
        </p:nvGraphicFramePr>
        <p:xfrm>
          <a:off x="5072203" y="1162922"/>
          <a:ext cx="5976882" cy="1263757"/>
        </p:xfrm>
        <a:graphic>
          <a:graphicData uri="http://schemas.openxmlformats.org/drawingml/2006/table">
            <a:tbl>
              <a:tblPr firstRow="1" bandRow="1">
                <a:tableStyleId>{5C22544A-7EE6-4342-B048-85BDC9FD1C3A}</a:tableStyleId>
              </a:tblPr>
              <a:tblGrid>
                <a:gridCol w="1992294">
                  <a:extLst>
                    <a:ext uri="{9D8B030D-6E8A-4147-A177-3AD203B41FA5}">
                      <a16:colId xmlns:a16="http://schemas.microsoft.com/office/drawing/2014/main" val="2563513209"/>
                    </a:ext>
                  </a:extLst>
                </a:gridCol>
                <a:gridCol w="1992294">
                  <a:extLst>
                    <a:ext uri="{9D8B030D-6E8A-4147-A177-3AD203B41FA5}">
                      <a16:colId xmlns:a16="http://schemas.microsoft.com/office/drawing/2014/main" val="3782140690"/>
                    </a:ext>
                  </a:extLst>
                </a:gridCol>
                <a:gridCol w="1992294">
                  <a:extLst>
                    <a:ext uri="{9D8B030D-6E8A-4147-A177-3AD203B41FA5}">
                      <a16:colId xmlns:a16="http://schemas.microsoft.com/office/drawing/2014/main" val="3863037219"/>
                    </a:ext>
                  </a:extLst>
                </a:gridCol>
              </a:tblGrid>
              <a:tr h="318877">
                <a:tc gridSpan="3">
                  <a:txBody>
                    <a:bodyPr/>
                    <a:lstStyle/>
                    <a:p>
                      <a:pPr algn="ctr"/>
                      <a:r>
                        <a:rPr lang="en-US" sz="1400" dirty="0">
                          <a:solidFill>
                            <a:schemeClr val="bg1"/>
                          </a:solidFill>
                        </a:rPr>
                        <a:t>Wave 1 Campuses</a:t>
                      </a:r>
                    </a:p>
                  </a:txBody>
                  <a:tcPr>
                    <a:solidFill>
                      <a:srgbClr val="577590"/>
                    </a:solidFill>
                  </a:tcPr>
                </a:tc>
                <a:tc hMerge="1">
                  <a:txBody>
                    <a:bodyPr/>
                    <a:lstStyle/>
                    <a:p>
                      <a:pPr algn="ctr"/>
                      <a:r>
                        <a:rPr lang="en-US" sz="1400" dirty="0">
                          <a:solidFill>
                            <a:schemeClr val="bg1"/>
                          </a:solidFill>
                        </a:rPr>
                        <a:t>Wave 1A - Confirmed</a:t>
                      </a:r>
                    </a:p>
                  </a:txBody>
                  <a:tcPr>
                    <a:solidFill>
                      <a:srgbClr val="577590"/>
                    </a:solidFill>
                  </a:tcPr>
                </a:tc>
                <a:tc hMerge="1">
                  <a:txBody>
                    <a:bodyPr/>
                    <a:lstStyle/>
                    <a:p>
                      <a:pPr algn="ctr"/>
                      <a:r>
                        <a:rPr lang="en-US" sz="1400" dirty="0">
                          <a:solidFill>
                            <a:schemeClr val="bg1"/>
                          </a:solidFill>
                        </a:rPr>
                        <a:t>Wave 1B – Pending</a:t>
                      </a:r>
                    </a:p>
                  </a:txBody>
                  <a:tcPr>
                    <a:solidFill>
                      <a:srgbClr val="577590"/>
                    </a:solidFill>
                  </a:tcPr>
                </a:tc>
                <a:extLst>
                  <a:ext uri="{0D108BD9-81ED-4DB2-BD59-A6C34878D82A}">
                    <a16:rowId xmlns:a16="http://schemas.microsoft.com/office/drawing/2014/main" val="973666033"/>
                  </a:ext>
                </a:extLst>
              </a:tr>
              <a:tr h="318877">
                <a:tc>
                  <a:txBody>
                    <a:bodyPr/>
                    <a:lstStyle/>
                    <a:p>
                      <a:pPr algn="ctr"/>
                      <a:r>
                        <a:rPr lang="en-US" sz="1400" dirty="0"/>
                        <a:t>Bakersfield</a:t>
                      </a:r>
                    </a:p>
                    <a:p>
                      <a:pPr algn="ctr"/>
                      <a:r>
                        <a:rPr lang="en-US" sz="1400" dirty="0"/>
                        <a:t>Chico</a:t>
                      </a:r>
                    </a:p>
                    <a:p>
                      <a:pPr algn="ctr"/>
                      <a:r>
                        <a:rPr lang="en-US" sz="1400" dirty="0"/>
                        <a:t>Fresno</a:t>
                      </a:r>
                    </a:p>
                    <a:p>
                      <a:pPr algn="ctr"/>
                      <a:r>
                        <a:rPr lang="en-US" sz="1400" dirty="0"/>
                        <a:t>San Bernardino</a:t>
                      </a:r>
                    </a:p>
                  </a:txBody>
                  <a:tcPr anchor="ctr">
                    <a:solidFill>
                      <a:schemeClr val="bg2"/>
                    </a:solidFill>
                  </a:tcPr>
                </a:tc>
                <a:tc>
                  <a:txBody>
                    <a:bodyPr/>
                    <a:lstStyle/>
                    <a:p>
                      <a:pPr algn="ctr"/>
                      <a:r>
                        <a:rPr lang="en-US" sz="1400" dirty="0"/>
                        <a:t>Los Angeles</a:t>
                      </a:r>
                    </a:p>
                    <a:p>
                      <a:pPr algn="ctr"/>
                      <a:r>
                        <a:rPr lang="en-US" sz="1400" dirty="0"/>
                        <a:t>San Luis Obispo</a:t>
                      </a:r>
                    </a:p>
                  </a:txBody>
                  <a:tcPr anchor="ctr">
                    <a:solidFill>
                      <a:schemeClr val="bg2"/>
                    </a:solidFill>
                  </a:tcPr>
                </a:tc>
                <a:tc>
                  <a:txBody>
                    <a:bodyPr/>
                    <a:lstStyle/>
                    <a:p>
                      <a:pPr algn="ctr"/>
                      <a:r>
                        <a:rPr lang="en-US" sz="1400" dirty="0"/>
                        <a:t>Sonoma</a:t>
                      </a:r>
                    </a:p>
                    <a:p>
                      <a:pPr algn="ctr"/>
                      <a:r>
                        <a:rPr lang="en-US" sz="1400" dirty="0"/>
                        <a:t>Chancellor’s Office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Humboldt</a:t>
                      </a:r>
                    </a:p>
                  </a:txBody>
                  <a:tcPr anchor="ctr">
                    <a:solidFill>
                      <a:schemeClr val="bg2"/>
                    </a:solidFill>
                  </a:tcPr>
                </a:tc>
                <a:extLst>
                  <a:ext uri="{0D108BD9-81ED-4DB2-BD59-A6C34878D82A}">
                    <a16:rowId xmlns:a16="http://schemas.microsoft.com/office/drawing/2014/main" val="3278677645"/>
                  </a:ext>
                </a:extLst>
              </a:tr>
            </a:tbl>
          </a:graphicData>
        </a:graphic>
      </p:graphicFrame>
      <p:sp>
        <p:nvSpPr>
          <p:cNvPr id="30" name="TextBox 29">
            <a:extLst>
              <a:ext uri="{FF2B5EF4-FFF2-40B4-BE49-F238E27FC236}">
                <a16:creationId xmlns:a16="http://schemas.microsoft.com/office/drawing/2014/main" id="{3BBB504A-59EA-44B6-BC87-778E24F3B92F}"/>
              </a:ext>
            </a:extLst>
          </p:cNvPr>
          <p:cNvSpPr txBox="1"/>
          <p:nvPr/>
        </p:nvSpPr>
        <p:spPr>
          <a:xfrm>
            <a:off x="7033640" y="556327"/>
            <a:ext cx="2218206" cy="400110"/>
          </a:xfrm>
          <a:prstGeom prst="rect">
            <a:avLst/>
          </a:prstGeom>
          <a:noFill/>
        </p:spPr>
        <p:txBody>
          <a:bodyPr vert="horz" wrap="square" rtlCol="0">
            <a:spAutoFit/>
          </a:bodyPr>
          <a:lstStyle/>
          <a:p>
            <a:pPr algn="ctr"/>
            <a:r>
              <a:rPr lang="en-US" sz="2000" b="1">
                <a:latin typeface="Calibri" panose="020F0502020204030204" pitchFamily="34" charset="0"/>
                <a:cs typeface="Calibri" panose="020F0502020204030204" pitchFamily="34" charset="0"/>
              </a:rPr>
              <a:t>P2P Campuses</a:t>
            </a:r>
          </a:p>
        </p:txBody>
      </p:sp>
      <p:sp>
        <p:nvSpPr>
          <p:cNvPr id="7" name="TextBox 6">
            <a:extLst>
              <a:ext uri="{FF2B5EF4-FFF2-40B4-BE49-F238E27FC236}">
                <a16:creationId xmlns:a16="http://schemas.microsoft.com/office/drawing/2014/main" id="{09B38EA0-36BE-4FFD-9FFA-32AE13CAD14C}"/>
              </a:ext>
            </a:extLst>
          </p:cNvPr>
          <p:cNvSpPr txBox="1"/>
          <p:nvPr/>
        </p:nvSpPr>
        <p:spPr>
          <a:xfrm>
            <a:off x="2496786" y="1510292"/>
            <a:ext cx="809297" cy="523220"/>
          </a:xfrm>
          <a:prstGeom prst="rect">
            <a:avLst/>
          </a:prstGeom>
          <a:noFill/>
        </p:spPr>
        <p:txBody>
          <a:bodyPr wrap="square" rtlCol="0">
            <a:spAutoFit/>
          </a:bodyPr>
          <a:lstStyle/>
          <a:p>
            <a:pPr algn="ctr"/>
            <a:r>
              <a:rPr lang="en-US" sz="2800" b="1" dirty="0">
                <a:solidFill>
                  <a:srgbClr val="577590"/>
                </a:solidFill>
              </a:rPr>
              <a:t>65%</a:t>
            </a:r>
          </a:p>
        </p:txBody>
      </p:sp>
      <p:pic>
        <p:nvPicPr>
          <p:cNvPr id="33" name="Picture 32">
            <a:extLst>
              <a:ext uri="{FF2B5EF4-FFF2-40B4-BE49-F238E27FC236}">
                <a16:creationId xmlns:a16="http://schemas.microsoft.com/office/drawing/2014/main" id="{40B273F0-5F94-ACFF-7E51-136F45181533}"/>
              </a:ext>
            </a:extLst>
          </p:cNvPr>
          <p:cNvPicPr>
            <a:picLocks noChangeAspect="1"/>
          </p:cNvPicPr>
          <p:nvPr/>
        </p:nvPicPr>
        <p:blipFill>
          <a:blip r:embed="rId4"/>
          <a:stretch>
            <a:fillRect/>
          </a:stretch>
        </p:blipFill>
        <p:spPr>
          <a:xfrm>
            <a:off x="1025186" y="3072725"/>
            <a:ext cx="10851504" cy="2989365"/>
          </a:xfrm>
          <a:prstGeom prst="roundRect">
            <a:avLst/>
          </a:prstGeom>
          <a:ln>
            <a:solidFill>
              <a:schemeClr val="bg1"/>
            </a:solidFill>
          </a:ln>
        </p:spPr>
      </p:pic>
      <p:pic>
        <p:nvPicPr>
          <p:cNvPr id="34" name="Graphic 33" descr="Star with solid fill">
            <a:extLst>
              <a:ext uri="{FF2B5EF4-FFF2-40B4-BE49-F238E27FC236}">
                <a16:creationId xmlns:a16="http://schemas.microsoft.com/office/drawing/2014/main" id="{DEE947E5-7FAE-D884-00DC-1496E64180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1211" y="5538140"/>
            <a:ext cx="212123" cy="258065"/>
          </a:xfrm>
          <a:prstGeom prst="rect">
            <a:avLst/>
          </a:prstGeom>
        </p:spPr>
      </p:pic>
      <p:pic>
        <p:nvPicPr>
          <p:cNvPr id="35" name="Graphic 34" descr="Star with solid fill">
            <a:extLst>
              <a:ext uri="{FF2B5EF4-FFF2-40B4-BE49-F238E27FC236}">
                <a16:creationId xmlns:a16="http://schemas.microsoft.com/office/drawing/2014/main" id="{F0E7686B-03AA-D1B6-3BE2-7466D7C30B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6643" y="5537454"/>
            <a:ext cx="212123" cy="258065"/>
          </a:xfrm>
          <a:prstGeom prst="rect">
            <a:avLst/>
          </a:prstGeom>
        </p:spPr>
      </p:pic>
      <p:pic>
        <p:nvPicPr>
          <p:cNvPr id="36" name="Graphic 35" descr="Star with solid fill">
            <a:extLst>
              <a:ext uri="{FF2B5EF4-FFF2-40B4-BE49-F238E27FC236}">
                <a16:creationId xmlns:a16="http://schemas.microsoft.com/office/drawing/2014/main" id="{A64CA495-D8A4-07BF-6506-35FF8D181F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1263" y="5529148"/>
            <a:ext cx="212123" cy="258065"/>
          </a:xfrm>
          <a:prstGeom prst="rect">
            <a:avLst/>
          </a:prstGeom>
        </p:spPr>
      </p:pic>
      <p:pic>
        <p:nvPicPr>
          <p:cNvPr id="37" name="Graphic 36" descr="Star with solid fill">
            <a:extLst>
              <a:ext uri="{FF2B5EF4-FFF2-40B4-BE49-F238E27FC236}">
                <a16:creationId xmlns:a16="http://schemas.microsoft.com/office/drawing/2014/main" id="{3A82775D-2DC7-975D-1EFD-894F54CB3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0350" y="5529148"/>
            <a:ext cx="212123" cy="258065"/>
          </a:xfrm>
          <a:prstGeom prst="rect">
            <a:avLst/>
          </a:prstGeom>
        </p:spPr>
      </p:pic>
      <p:pic>
        <p:nvPicPr>
          <p:cNvPr id="38" name="Graphic 37" descr="Star with solid fill">
            <a:extLst>
              <a:ext uri="{FF2B5EF4-FFF2-40B4-BE49-F238E27FC236}">
                <a16:creationId xmlns:a16="http://schemas.microsoft.com/office/drawing/2014/main" id="{9DAF7CA3-93BE-4CA4-2F39-0F238B2951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2480" y="5529147"/>
            <a:ext cx="212123" cy="258065"/>
          </a:xfrm>
          <a:prstGeom prst="rect">
            <a:avLst/>
          </a:prstGeom>
        </p:spPr>
      </p:pic>
      <p:pic>
        <p:nvPicPr>
          <p:cNvPr id="39" name="Graphic 38" descr="Star with solid fill">
            <a:extLst>
              <a:ext uri="{FF2B5EF4-FFF2-40B4-BE49-F238E27FC236}">
                <a16:creationId xmlns:a16="http://schemas.microsoft.com/office/drawing/2014/main" id="{729886C5-B1DD-4498-C57A-A5CF2C4614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6355" y="5537452"/>
            <a:ext cx="212123" cy="258065"/>
          </a:xfrm>
          <a:prstGeom prst="rect">
            <a:avLst/>
          </a:prstGeom>
        </p:spPr>
      </p:pic>
      <p:pic>
        <p:nvPicPr>
          <p:cNvPr id="40" name="Graphic 39" descr="Star with solid fill">
            <a:extLst>
              <a:ext uri="{FF2B5EF4-FFF2-40B4-BE49-F238E27FC236}">
                <a16:creationId xmlns:a16="http://schemas.microsoft.com/office/drawing/2014/main" id="{D12DF095-562A-A630-B740-B40B0E9AA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73690" y="5543458"/>
            <a:ext cx="212123" cy="258065"/>
          </a:xfrm>
          <a:prstGeom prst="rect">
            <a:avLst/>
          </a:prstGeom>
        </p:spPr>
      </p:pic>
      <p:pic>
        <p:nvPicPr>
          <p:cNvPr id="41" name="Graphic 40" descr="Star with solid fill">
            <a:extLst>
              <a:ext uri="{FF2B5EF4-FFF2-40B4-BE49-F238E27FC236}">
                <a16:creationId xmlns:a16="http://schemas.microsoft.com/office/drawing/2014/main" id="{6DAADE0C-03E8-6DB8-1B37-40D7A97E0D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5516" y="5547182"/>
            <a:ext cx="212123" cy="258065"/>
          </a:xfrm>
          <a:prstGeom prst="rect">
            <a:avLst/>
          </a:prstGeom>
        </p:spPr>
      </p:pic>
      <p:grpSp>
        <p:nvGrpSpPr>
          <p:cNvPr id="42" name="Group 41">
            <a:extLst>
              <a:ext uri="{FF2B5EF4-FFF2-40B4-BE49-F238E27FC236}">
                <a16:creationId xmlns:a16="http://schemas.microsoft.com/office/drawing/2014/main" id="{83FA4866-C8C8-B288-FD23-DCFFAAFE22D4}"/>
              </a:ext>
            </a:extLst>
          </p:cNvPr>
          <p:cNvGrpSpPr/>
          <p:nvPr/>
        </p:nvGrpSpPr>
        <p:grpSpPr>
          <a:xfrm>
            <a:off x="7695686" y="3805186"/>
            <a:ext cx="572855" cy="1323261"/>
            <a:chOff x="4785349" y="2826078"/>
            <a:chExt cx="605237" cy="1496728"/>
          </a:xfrm>
        </p:grpSpPr>
        <p:cxnSp>
          <p:nvCxnSpPr>
            <p:cNvPr id="43" name="Straight Connector 42">
              <a:extLst>
                <a:ext uri="{FF2B5EF4-FFF2-40B4-BE49-F238E27FC236}">
                  <a16:creationId xmlns:a16="http://schemas.microsoft.com/office/drawing/2014/main" id="{8E486C11-C39E-E5D9-4730-1BBA8390E070}"/>
                </a:ext>
              </a:extLst>
            </p:cNvPr>
            <p:cNvCxnSpPr>
              <a:cxnSpLocks/>
            </p:cNvCxnSpPr>
            <p:nvPr/>
          </p:nvCxnSpPr>
          <p:spPr>
            <a:xfrm>
              <a:off x="5089050" y="3110628"/>
              <a:ext cx="0" cy="1212178"/>
            </a:xfrm>
            <a:prstGeom prst="line">
              <a:avLst/>
            </a:prstGeom>
            <a:ln w="28575">
              <a:solidFill>
                <a:schemeClr val="tx1">
                  <a:lumMod val="85000"/>
                  <a:lumOff val="15000"/>
                </a:schemeClr>
              </a:solidFill>
            </a:ln>
          </p:spPr>
          <p:style>
            <a:lnRef idx="2">
              <a:schemeClr val="accent3"/>
            </a:lnRef>
            <a:fillRef idx="0">
              <a:schemeClr val="accent3"/>
            </a:fillRef>
            <a:effectRef idx="1">
              <a:schemeClr val="accent3"/>
            </a:effectRef>
            <a:fontRef idx="minor">
              <a:schemeClr val="tx1"/>
            </a:fontRef>
          </p:style>
        </p:cxnSp>
        <p:pic>
          <p:nvPicPr>
            <p:cNvPr id="44" name="Graphic 3" descr="Marker with solid fill">
              <a:extLst>
                <a:ext uri="{FF2B5EF4-FFF2-40B4-BE49-F238E27FC236}">
                  <a16:creationId xmlns:a16="http://schemas.microsoft.com/office/drawing/2014/main" id="{7719ADB6-F502-7052-84D4-FA6836C1B0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5349" y="2826078"/>
              <a:ext cx="605237" cy="605237"/>
            </a:xfrm>
            <a:prstGeom prst="rect">
              <a:avLst/>
            </a:prstGeom>
          </p:spPr>
        </p:pic>
      </p:grpSp>
    </p:spTree>
    <p:extLst>
      <p:ext uri="{BB962C8B-B14F-4D97-AF65-F5344CB8AC3E}">
        <p14:creationId xmlns:p14="http://schemas.microsoft.com/office/powerpoint/2010/main" val="85620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dirty="0">
                <a:solidFill>
                  <a:srgbClr val="C00000"/>
                </a:solidFill>
                <a:latin typeface="Calibri" panose="020F0502020204030204" pitchFamily="34" charset="0"/>
                <a:cs typeface="Calibri" panose="020F0502020204030204" pitchFamily="34" charset="0"/>
              </a:rPr>
              <a:t>CSU</a:t>
            </a:r>
            <a:r>
              <a:rPr lang="en-US" sz="3600" dirty="0">
                <a:latin typeface="Calibri" panose="020F0502020204030204" pitchFamily="34" charset="0"/>
                <a:cs typeface="Calibri" panose="020F0502020204030204" pitchFamily="34" charset="0"/>
              </a:rPr>
              <a:t>BUY P2P: General Project Update</a:t>
            </a:r>
            <a:endParaRPr lang="en-US" dirty="0"/>
          </a:p>
        </p:txBody>
      </p:sp>
      <p:pic>
        <p:nvPicPr>
          <p:cNvPr id="19" name="Picture 18">
            <a:extLst>
              <a:ext uri="{FF2B5EF4-FFF2-40B4-BE49-F238E27FC236}">
                <a16:creationId xmlns:a16="http://schemas.microsoft.com/office/drawing/2014/main" id="{6F3EF716-2AB8-BF3E-1A85-A1745AA47405}"/>
              </a:ext>
            </a:extLst>
          </p:cNvPr>
          <p:cNvPicPr>
            <a:picLocks noChangeAspect="1"/>
          </p:cNvPicPr>
          <p:nvPr/>
        </p:nvPicPr>
        <p:blipFill>
          <a:blip r:embed="rId3"/>
          <a:stretch>
            <a:fillRect/>
          </a:stretch>
        </p:blipFill>
        <p:spPr>
          <a:xfrm>
            <a:off x="10455508" y="6163169"/>
            <a:ext cx="1347333" cy="463336"/>
          </a:xfrm>
          <a:prstGeom prst="rect">
            <a:avLst/>
          </a:prstGeom>
        </p:spPr>
      </p:pic>
      <p:sp>
        <p:nvSpPr>
          <p:cNvPr id="3" name="Rectangle 2">
            <a:extLst>
              <a:ext uri="{FF2B5EF4-FFF2-40B4-BE49-F238E27FC236}">
                <a16:creationId xmlns:a16="http://schemas.microsoft.com/office/drawing/2014/main" id="{2A4D496F-CDE3-31DB-3520-18945761037E}"/>
              </a:ext>
            </a:extLst>
          </p:cNvPr>
          <p:cNvSpPr/>
          <p:nvPr/>
        </p:nvSpPr>
        <p:spPr>
          <a:xfrm>
            <a:off x="861848" y="1303283"/>
            <a:ext cx="10762593" cy="1303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854B48-C809-1C75-408A-A6640413C9FB}"/>
              </a:ext>
            </a:extLst>
          </p:cNvPr>
          <p:cNvSpPr txBox="1"/>
          <p:nvPr/>
        </p:nvSpPr>
        <p:spPr>
          <a:xfrm>
            <a:off x="3048000" y="3246393"/>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1" name="Rectangle: Rounded Corners 10">
            <a:extLst>
              <a:ext uri="{FF2B5EF4-FFF2-40B4-BE49-F238E27FC236}">
                <a16:creationId xmlns:a16="http://schemas.microsoft.com/office/drawing/2014/main" id="{7F65B58E-5715-FB6F-5819-BD17F45BE9E6}"/>
              </a:ext>
            </a:extLst>
          </p:cNvPr>
          <p:cNvSpPr/>
          <p:nvPr/>
        </p:nvSpPr>
        <p:spPr bwMode="auto">
          <a:xfrm>
            <a:off x="609599" y="1379621"/>
            <a:ext cx="3566160" cy="4620126"/>
          </a:xfrm>
          <a:prstGeom prst="roundRect">
            <a:avLst>
              <a:gd name="adj" fmla="val 13164"/>
            </a:avLst>
          </a:prstGeom>
          <a:solidFill>
            <a:schemeClr val="bg1"/>
          </a:solidFill>
          <a:ln w="9525" cap="flat" cmpd="sng" algn="ctr">
            <a:solidFill>
              <a:srgbClr val="B9DEE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277B5C14-691A-7630-2A0F-DC8923FE3E71}"/>
              </a:ext>
            </a:extLst>
          </p:cNvPr>
          <p:cNvSpPr/>
          <p:nvPr/>
        </p:nvSpPr>
        <p:spPr bwMode="auto">
          <a:xfrm>
            <a:off x="609600" y="1235242"/>
            <a:ext cx="3566160" cy="666750"/>
          </a:xfrm>
          <a:prstGeom prst="roundRect">
            <a:avLst/>
          </a:prstGeom>
          <a:solidFill>
            <a:srgbClr val="B9DEE7"/>
          </a:solidFill>
          <a:ln w="9525" cap="flat" cmpd="sng" algn="ctr">
            <a:solidFill>
              <a:srgbClr val="B9DE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Calibri" panose="020F0502020204030204" pitchFamily="34" charset="0"/>
                <a:cs typeface="Calibri" panose="020F0502020204030204" pitchFamily="34" charset="0"/>
              </a:rPr>
              <a:t>Recently Completed</a:t>
            </a:r>
            <a:endParaRPr kumimoji="0" lang="en-US"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05B6215A-57A8-8AB6-3329-3EF920F4F696}"/>
              </a:ext>
            </a:extLst>
          </p:cNvPr>
          <p:cNvSpPr/>
          <p:nvPr/>
        </p:nvSpPr>
        <p:spPr bwMode="auto">
          <a:xfrm>
            <a:off x="8016241" y="1379621"/>
            <a:ext cx="3566160" cy="4620126"/>
          </a:xfrm>
          <a:prstGeom prst="roundRect">
            <a:avLst>
              <a:gd name="adj" fmla="val 13164"/>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2D4F3CCB-5090-18CB-50D1-605000F6AD0F}"/>
              </a:ext>
            </a:extLst>
          </p:cNvPr>
          <p:cNvSpPr/>
          <p:nvPr/>
        </p:nvSpPr>
        <p:spPr bwMode="auto">
          <a:xfrm>
            <a:off x="8016240" y="1235242"/>
            <a:ext cx="3566160" cy="666750"/>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Coming Soon</a:t>
            </a:r>
          </a:p>
        </p:txBody>
      </p:sp>
      <p:sp>
        <p:nvSpPr>
          <p:cNvPr id="18" name="TextBox 17">
            <a:extLst>
              <a:ext uri="{FF2B5EF4-FFF2-40B4-BE49-F238E27FC236}">
                <a16:creationId xmlns:a16="http://schemas.microsoft.com/office/drawing/2014/main" id="{18659A90-4A1D-1AEC-3C54-ECA0501760FA}"/>
              </a:ext>
            </a:extLst>
          </p:cNvPr>
          <p:cNvSpPr txBox="1"/>
          <p:nvPr/>
        </p:nvSpPr>
        <p:spPr>
          <a:xfrm>
            <a:off x="651165" y="2046371"/>
            <a:ext cx="3348180" cy="3785652"/>
          </a:xfrm>
          <a:prstGeom prst="rect">
            <a:avLst/>
          </a:prstGeom>
          <a:noFill/>
        </p:spPr>
        <p:txBody>
          <a:bodyPr wrap="square" lIns="91440" tIns="45720" rIns="91440" bIns="45720" rtlCol="0" anchor="t">
            <a:spAutoFit/>
          </a:bodyPr>
          <a:lstStyle/>
          <a:p>
            <a:pPr marL="231775" indent="-231775" algn="l" rtl="0" fontAlgn="base">
              <a:buFont typeface="Arial" panose="020B0604020202020204" pitchFamily="34" charset="0"/>
              <a:buChar char="•"/>
            </a:pPr>
            <a:r>
              <a:rPr lang="en-US" sz="1600" dirty="0">
                <a:solidFill>
                  <a:srgbClr val="000000"/>
                </a:solidFill>
                <a:latin typeface="Calibri" panose="020F0502020204030204" pitchFamily="34" charset="0"/>
              </a:rPr>
              <a:t>Finalized Campus Roadshow Content &amp; Preparation</a:t>
            </a:r>
            <a:endParaRPr lang="en-US" sz="1600" b="1" i="0" dirty="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dirty="0">
                <a:solidFill>
                  <a:srgbClr val="000000"/>
                </a:solidFill>
                <a:latin typeface="Calibri" panose="020F0502020204030204" pitchFamily="34" charset="0"/>
              </a:rPr>
              <a:t>Completed</a:t>
            </a:r>
            <a:r>
              <a:rPr lang="en-US" sz="1600" i="0" u="none" strike="noStrike" dirty="0">
                <a:solidFill>
                  <a:srgbClr val="000000"/>
                </a:solidFill>
                <a:effectLst/>
                <a:latin typeface="Calibri" panose="020F0502020204030204" pitchFamily="34" charset="0"/>
              </a:rPr>
              <a:t> Integration Testing for: User, Custom Fields, PR Validation, Invoice Validation &amp; PO Export</a:t>
            </a:r>
            <a:endParaRPr lang="en-US" sz="1600" i="0" dirty="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Fi</a:t>
            </a:r>
            <a:r>
              <a:rPr lang="en-US" sz="1600" dirty="0">
                <a:solidFill>
                  <a:srgbClr val="000000"/>
                </a:solidFill>
                <a:latin typeface="Calibri" panose="020F0502020204030204" pitchFamily="34" charset="0"/>
              </a:rPr>
              <a:t>nalized Reinforcement Strategy for post Go-Live</a:t>
            </a:r>
            <a:endParaRPr lang="en-US" sz="1600" b="0" i="0" dirty="0">
              <a:solidFill>
                <a:srgbClr val="000000"/>
              </a:solidFill>
              <a:effectLst/>
              <a:latin typeface="Calibri" panose="020F0502020204030204" pitchFamily="34" charset="0"/>
            </a:endParaRPr>
          </a:p>
          <a:p>
            <a:pPr marL="231775" indent="-231775"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31775" indent="-231775"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Identified Campus Testers for UAT</a:t>
            </a:r>
          </a:p>
          <a:p>
            <a:pPr marL="231775" indent="-231775" algn="l" rtl="0" fontAlgn="base">
              <a:buFont typeface="Arial" panose="020B0604020202020204" pitchFamily="34" charset="0"/>
              <a:buChar char="•"/>
            </a:pPr>
            <a:endParaRPr lang="en-US" sz="1600" dirty="0">
              <a:solidFill>
                <a:srgbClr val="000000"/>
              </a:solidFill>
              <a:latin typeface="Calibri" panose="020F0502020204030204" pitchFamily="34" charset="0"/>
            </a:endParaRPr>
          </a:p>
          <a:p>
            <a:pPr marL="231775" indent="-231775" algn="l" rtl="0" fontAlgn="base">
              <a:buFont typeface="Arial" panose="020B0604020202020204" pitchFamily="34" charset="0"/>
              <a:buChar char="•"/>
            </a:pPr>
            <a:r>
              <a:rPr lang="en-US" sz="1600" b="0" i="0" dirty="0">
                <a:solidFill>
                  <a:srgbClr val="000000"/>
                </a:solidFill>
                <a:effectLst/>
                <a:latin typeface="Calibri" panose="020F0502020204030204" pitchFamily="34" charset="0"/>
              </a:rPr>
              <a:t>Analyzed supplier data to identify suppliers to be included in the initial load </a:t>
            </a:r>
            <a:r>
              <a:rPr lang="en-US" sz="1600" dirty="0">
                <a:solidFill>
                  <a:srgbClr val="000000"/>
                </a:solidFill>
                <a:latin typeface="Calibri" panose="020F0502020204030204" pitchFamily="34" charset="0"/>
              </a:rPr>
              <a:t>into </a:t>
            </a:r>
            <a:r>
              <a:rPr lang="en-US" sz="1600" b="0" i="0" dirty="0">
                <a:solidFill>
                  <a:srgbClr val="000000"/>
                </a:solidFill>
                <a:effectLst/>
                <a:latin typeface="Calibri" panose="020F0502020204030204" pitchFamily="34" charset="0"/>
              </a:rPr>
              <a:t>CSUBUY</a:t>
            </a:r>
            <a:endParaRPr lang="en-US" sz="1600" b="0" i="0" dirty="0">
              <a:solidFill>
                <a:srgbClr val="000000"/>
              </a:solidFill>
              <a:effectLst/>
              <a:latin typeface="Arial" panose="020B0604020202020204" pitchFamily="34" charset="0"/>
            </a:endParaRPr>
          </a:p>
        </p:txBody>
      </p:sp>
      <p:sp>
        <p:nvSpPr>
          <p:cNvPr id="20" name="TextBox 19">
            <a:extLst>
              <a:ext uri="{FF2B5EF4-FFF2-40B4-BE49-F238E27FC236}">
                <a16:creationId xmlns:a16="http://schemas.microsoft.com/office/drawing/2014/main" id="{1A5DE135-9E1B-064B-14D2-AC68ABC9E046}"/>
              </a:ext>
            </a:extLst>
          </p:cNvPr>
          <p:cNvSpPr txBox="1"/>
          <p:nvPr/>
        </p:nvSpPr>
        <p:spPr>
          <a:xfrm>
            <a:off x="8192654" y="2059459"/>
            <a:ext cx="3214255" cy="2554545"/>
          </a:xfrm>
          <a:prstGeom prst="rect">
            <a:avLst/>
          </a:prstGeom>
          <a:noFill/>
        </p:spPr>
        <p:txBody>
          <a:bodyPr wrap="square" rtlCol="0">
            <a:spAutoFit/>
          </a:bodyPr>
          <a:lstStyle/>
          <a:p>
            <a:pPr marL="231775" indent="-231775" algn="l" rtl="0" fontAlgn="base">
              <a:buFont typeface="Arial" panose="020B0604020202020204" pitchFamily="34" charset="0"/>
              <a:buChar char="•"/>
            </a:pPr>
            <a:r>
              <a:rPr lang="en-US" sz="1600" b="0" i="0" u="none" strike="noStrike" dirty="0">
                <a:solidFill>
                  <a:srgbClr val="000000"/>
                </a:solidFill>
                <a:effectLst/>
              </a:rPr>
              <a:t>Training for UAT testing</a:t>
            </a:r>
          </a:p>
          <a:p>
            <a:pPr marL="231775" indent="-231775" algn="l" rtl="0" fontAlgn="base">
              <a:buFont typeface="Arial" panose="020B0604020202020204" pitchFamily="34" charset="0"/>
              <a:buChar char="•"/>
            </a:pPr>
            <a:endParaRPr lang="en-US" sz="1600" b="0" i="0" dirty="0">
              <a:solidFill>
                <a:srgbClr val="000000"/>
              </a:solidFill>
              <a:effectLst/>
            </a:endParaRPr>
          </a:p>
          <a:p>
            <a:pPr marL="231775" indent="-231775" algn="l" rtl="0" fontAlgn="base">
              <a:buFont typeface="Arial" panose="020B0604020202020204" pitchFamily="34" charset="0"/>
              <a:buChar char="•"/>
            </a:pPr>
            <a:r>
              <a:rPr lang="en-US" sz="1600" dirty="0">
                <a:solidFill>
                  <a:srgbClr val="000000"/>
                </a:solidFill>
              </a:rPr>
              <a:t>Conduct UAT Testing</a:t>
            </a:r>
            <a:endParaRPr lang="en-US" sz="1600" i="0" dirty="0">
              <a:solidFill>
                <a:srgbClr val="000000"/>
              </a:solidFill>
              <a:effectLst/>
            </a:endParaRPr>
          </a:p>
          <a:p>
            <a:pPr marL="231775" indent="-231775" algn="l" rtl="0" fontAlgn="base">
              <a:buFont typeface="Arial" panose="020B0604020202020204" pitchFamily="34" charset="0"/>
              <a:buChar char="•"/>
            </a:pPr>
            <a:endParaRPr lang="en-US" sz="1600" i="0" dirty="0">
              <a:solidFill>
                <a:srgbClr val="000000"/>
              </a:solidFill>
              <a:effectLst/>
            </a:endParaRPr>
          </a:p>
          <a:p>
            <a:pPr marL="231775" indent="-231775" algn="l" rtl="0" fontAlgn="base">
              <a:buFont typeface="Arial" panose="020B0604020202020204" pitchFamily="34" charset="0"/>
              <a:buChar char="•"/>
            </a:pPr>
            <a:r>
              <a:rPr lang="en-US" sz="1600" i="0" u="none" strike="noStrike" dirty="0">
                <a:solidFill>
                  <a:srgbClr val="000000"/>
                </a:solidFill>
                <a:effectLst/>
              </a:rPr>
              <a:t>Develop Training Materials</a:t>
            </a:r>
            <a:endParaRPr lang="en-US" sz="1600" i="0" dirty="0">
              <a:solidFill>
                <a:srgbClr val="000000"/>
              </a:solidFill>
              <a:effectLst/>
            </a:endParaRPr>
          </a:p>
          <a:p>
            <a:pPr marL="231775" indent="-231775" algn="l" rtl="0" fontAlgn="base">
              <a:buFont typeface="Arial" panose="020B0604020202020204" pitchFamily="34" charset="0"/>
              <a:buChar char="•"/>
            </a:pPr>
            <a:endParaRPr lang="en-US" sz="1600" b="0" i="0" dirty="0">
              <a:solidFill>
                <a:srgbClr val="000000"/>
              </a:solidFill>
              <a:effectLst/>
            </a:endParaRPr>
          </a:p>
          <a:p>
            <a:pPr marL="231775" indent="-231775" algn="l" rtl="0" fontAlgn="base">
              <a:buFont typeface="Arial" panose="020B0604020202020204" pitchFamily="34" charset="0"/>
              <a:buChar char="•"/>
            </a:pPr>
            <a:r>
              <a:rPr lang="en-US" sz="1600" b="0" i="0" u="none" strike="noStrike" dirty="0">
                <a:solidFill>
                  <a:srgbClr val="000000"/>
                </a:solidFill>
                <a:effectLst/>
              </a:rPr>
              <a:t>Define Cutover Strategies including the recommendation for in-flight transactions and reporting</a:t>
            </a:r>
            <a:endParaRPr lang="en-US" sz="1600" b="0" i="0" dirty="0">
              <a:solidFill>
                <a:srgbClr val="000000"/>
              </a:solidFill>
              <a:effectLst/>
            </a:endParaRPr>
          </a:p>
        </p:txBody>
      </p:sp>
      <p:sp>
        <p:nvSpPr>
          <p:cNvPr id="21" name="Rectangle: Rounded Corners 20">
            <a:extLst>
              <a:ext uri="{FF2B5EF4-FFF2-40B4-BE49-F238E27FC236}">
                <a16:creationId xmlns:a16="http://schemas.microsoft.com/office/drawing/2014/main" id="{0B8824BC-050B-F700-3932-B22ED3B77A84}"/>
              </a:ext>
            </a:extLst>
          </p:cNvPr>
          <p:cNvSpPr/>
          <p:nvPr/>
        </p:nvSpPr>
        <p:spPr bwMode="auto">
          <a:xfrm>
            <a:off x="4312459" y="1379621"/>
            <a:ext cx="3566160" cy="4620126"/>
          </a:xfrm>
          <a:prstGeom prst="roundRect">
            <a:avLst>
              <a:gd name="adj" fmla="val 13164"/>
            </a:avLst>
          </a:prstGeom>
          <a:noFill/>
          <a:ln w="9525"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48BFBBA7-7695-77CC-B108-8936E213E6D4}"/>
              </a:ext>
            </a:extLst>
          </p:cNvPr>
          <p:cNvSpPr/>
          <p:nvPr/>
        </p:nvSpPr>
        <p:spPr bwMode="auto">
          <a:xfrm>
            <a:off x="4312458" y="1235242"/>
            <a:ext cx="3566160" cy="666750"/>
          </a:xfrm>
          <a:prstGeom prst="roundRect">
            <a:avLst/>
          </a:prstGeom>
          <a:solidFill>
            <a:srgbClr val="73A9CB"/>
          </a:solidFill>
          <a:ln w="9525" cap="flat" cmpd="sng" algn="ctr">
            <a:solidFill>
              <a:srgbClr val="73A9C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Calibri" panose="020F0502020204030204" pitchFamily="34" charset="0"/>
                <a:cs typeface="Calibri" panose="020F0502020204030204" pitchFamily="34" charset="0"/>
              </a:rPr>
              <a:t>In Progress</a:t>
            </a:r>
            <a:endParaRPr kumimoji="0" lang="en-US"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8FF3300-18D2-E94E-EAFD-5A69A854F90F}"/>
              </a:ext>
            </a:extLst>
          </p:cNvPr>
          <p:cNvSpPr txBox="1"/>
          <p:nvPr/>
        </p:nvSpPr>
        <p:spPr>
          <a:xfrm>
            <a:off x="4352172" y="2046371"/>
            <a:ext cx="3488577" cy="4001095"/>
          </a:xfrm>
          <a:prstGeom prst="rect">
            <a:avLst/>
          </a:prstGeom>
          <a:noFill/>
        </p:spPr>
        <p:txBody>
          <a:bodyPr wrap="square" lIns="91440" tIns="45720" rIns="91440" bIns="45720" anchor="t">
            <a:spAutoFit/>
          </a:bodyPr>
          <a:lstStyle/>
          <a:p>
            <a:pPr marL="231775" indent="-231775" fontAlgn="base">
              <a:buFont typeface="Arial" panose="020B0604020202020204" pitchFamily="34" charset="0"/>
              <a:buChar char="•"/>
            </a:pPr>
            <a:r>
              <a:rPr lang="en-US" sz="1600" b="0" i="0" u="none" strike="noStrike" dirty="0">
                <a:solidFill>
                  <a:srgbClr val="000000"/>
                </a:solidFill>
                <a:effectLst/>
              </a:rPr>
              <a:t>Conduct Campus Roadshows</a:t>
            </a:r>
          </a:p>
          <a:p>
            <a:pPr marL="231775" indent="-231775" fontAlgn="base">
              <a:buFont typeface="Arial" panose="020B0604020202020204" pitchFamily="34" charset="0"/>
              <a:buChar char="•"/>
            </a:pPr>
            <a:endParaRPr lang="en-US" sz="1400" b="0" i="0" u="none" strike="noStrike" dirty="0">
              <a:solidFill>
                <a:srgbClr val="000000"/>
              </a:solidFill>
              <a:effectLst/>
            </a:endParaRPr>
          </a:p>
          <a:p>
            <a:pPr marL="231775" indent="-231775" fontAlgn="base">
              <a:buFont typeface="Arial" panose="020B0604020202020204" pitchFamily="34" charset="0"/>
              <a:buChar char="•"/>
            </a:pPr>
            <a:r>
              <a:rPr lang="en-US" sz="1600" b="0" i="0" u="none" strike="noStrike" dirty="0">
                <a:solidFill>
                  <a:srgbClr val="000000"/>
                </a:solidFill>
                <a:effectLst/>
              </a:rPr>
              <a:t>Test Supplier Sync and Payment Status Integration</a:t>
            </a:r>
            <a:endParaRPr lang="en-US" sz="1600" b="0" i="0" dirty="0">
              <a:solidFill>
                <a:srgbClr val="000000"/>
              </a:solidFill>
              <a:effectLst/>
            </a:endParaRPr>
          </a:p>
          <a:p>
            <a:pPr algn="l" rtl="0" fontAlgn="base"/>
            <a:endParaRPr lang="en-US" sz="1400" b="0" i="0" u="none" strike="noStrike" dirty="0">
              <a:solidFill>
                <a:srgbClr val="000000"/>
              </a:solidFill>
              <a:effectLst/>
            </a:endParaRPr>
          </a:p>
          <a:p>
            <a:pPr marL="231775" indent="-231775" algn="l" rtl="0" fontAlgn="base">
              <a:buFont typeface="Arial" panose="020B0604020202020204" pitchFamily="34" charset="0"/>
              <a:buChar char="•"/>
            </a:pPr>
            <a:r>
              <a:rPr lang="en-US" sz="1600" i="0" u="none" strike="noStrike" dirty="0">
                <a:solidFill>
                  <a:srgbClr val="000000"/>
                </a:solidFill>
                <a:effectLst/>
              </a:rPr>
              <a:t>Prepare for training for Campus Tester for UAT Testing</a:t>
            </a:r>
            <a:endParaRPr lang="en-US" sz="1600" b="0" i="0" dirty="0">
              <a:solidFill>
                <a:srgbClr val="000000"/>
              </a:solidFill>
              <a:effectLst/>
            </a:endParaRPr>
          </a:p>
          <a:p>
            <a:pPr marL="231775" indent="-231775" algn="l" rtl="0" fontAlgn="base">
              <a:buFont typeface="Arial" panose="020B0604020202020204" pitchFamily="34" charset="0"/>
              <a:buChar char="•"/>
            </a:pPr>
            <a:endParaRPr lang="en-US" sz="1400" b="0" i="0" dirty="0">
              <a:solidFill>
                <a:srgbClr val="000000"/>
              </a:solidFill>
              <a:effectLst/>
            </a:endParaRPr>
          </a:p>
          <a:p>
            <a:pPr marL="231775" indent="-231775" algn="l" rtl="0" fontAlgn="base">
              <a:buFont typeface="Arial" panose="020B0604020202020204" pitchFamily="34" charset="0"/>
              <a:buChar char="•"/>
            </a:pPr>
            <a:r>
              <a:rPr lang="en-US" sz="1600" b="0" i="0" dirty="0">
                <a:solidFill>
                  <a:srgbClr val="000000"/>
                </a:solidFill>
                <a:effectLst/>
              </a:rPr>
              <a:t>Confirmation of </a:t>
            </a:r>
            <a:r>
              <a:rPr lang="en-US" sz="1600" dirty="0">
                <a:solidFill>
                  <a:srgbClr val="000000"/>
                </a:solidFill>
              </a:rPr>
              <a:t>value sets including:</a:t>
            </a:r>
          </a:p>
          <a:p>
            <a:pPr marL="688975" lvl="1" indent="-231775" fontAlgn="base">
              <a:buFont typeface="Arial" panose="020B0604020202020204" pitchFamily="34" charset="0"/>
              <a:buChar char="•"/>
            </a:pPr>
            <a:r>
              <a:rPr lang="en-US" sz="1400" b="0" i="0" dirty="0">
                <a:solidFill>
                  <a:srgbClr val="000000"/>
                </a:solidFill>
                <a:effectLst/>
              </a:rPr>
              <a:t>Commodity Codes &amp; Default Account Codes</a:t>
            </a:r>
          </a:p>
          <a:p>
            <a:pPr marL="688975" lvl="1" indent="-231775" fontAlgn="base">
              <a:buFont typeface="Arial" panose="020B0604020202020204" pitchFamily="34" charset="0"/>
              <a:buChar char="•"/>
            </a:pPr>
            <a:r>
              <a:rPr lang="en-US" sz="1400" dirty="0">
                <a:solidFill>
                  <a:srgbClr val="000000"/>
                </a:solidFill>
              </a:rPr>
              <a:t>Common Value Sets: FOB, PO Types, Direct Pay Types, Payment Terms  </a:t>
            </a:r>
          </a:p>
          <a:p>
            <a:pPr marL="688975" lvl="1" indent="-231775" fontAlgn="base">
              <a:buFont typeface="Arial" panose="020B0604020202020204" pitchFamily="34" charset="0"/>
              <a:buChar char="•"/>
            </a:pPr>
            <a:r>
              <a:rPr lang="en-US" sz="1400" b="0" i="0" dirty="0">
                <a:solidFill>
                  <a:srgbClr val="000000"/>
                </a:solidFill>
                <a:effectLst/>
              </a:rPr>
              <a:t>Ship-To &amp; Bill-To Addresses</a:t>
            </a:r>
          </a:p>
          <a:p>
            <a:pPr marL="688975" lvl="1" indent="-231775" fontAlgn="base">
              <a:buFont typeface="Arial" panose="020B0604020202020204" pitchFamily="34" charset="0"/>
              <a:buChar char="•"/>
            </a:pPr>
            <a:endParaRPr lang="en-US" sz="1400" b="0" i="0" dirty="0">
              <a:solidFill>
                <a:srgbClr val="000000"/>
              </a:solidFill>
              <a:effectLst/>
            </a:endParaRPr>
          </a:p>
          <a:p>
            <a:pPr marL="231775" indent="-231775" fontAlgn="base">
              <a:buFont typeface="Arial" panose="020B0604020202020204" pitchFamily="34" charset="0"/>
              <a:buChar char="•"/>
            </a:pPr>
            <a:r>
              <a:rPr lang="en-US" sz="1600" dirty="0">
                <a:solidFill>
                  <a:srgbClr val="000000"/>
                </a:solidFill>
              </a:rPr>
              <a:t>Confirmation of supplier list for initial load into CSUBUY</a:t>
            </a:r>
            <a:endParaRPr lang="en-US" sz="1600" b="0" i="0" dirty="0">
              <a:solidFill>
                <a:srgbClr val="000000"/>
              </a:solidFill>
              <a:effectLst/>
            </a:endParaRPr>
          </a:p>
        </p:txBody>
      </p:sp>
    </p:spTree>
    <p:extLst>
      <p:ext uri="{BB962C8B-B14F-4D97-AF65-F5344CB8AC3E}">
        <p14:creationId xmlns:p14="http://schemas.microsoft.com/office/powerpoint/2010/main" val="103452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F385569-39B5-498B-966E-A939D2F89AD4}"/>
              </a:ext>
            </a:extLst>
          </p:cNvPr>
          <p:cNvGrpSpPr/>
          <p:nvPr/>
        </p:nvGrpSpPr>
        <p:grpSpPr>
          <a:xfrm>
            <a:off x="3218413" y="2079264"/>
            <a:ext cx="5755174" cy="2699471"/>
            <a:chOff x="2925467" y="2102917"/>
            <a:chExt cx="5755174" cy="2699471"/>
          </a:xfrm>
        </p:grpSpPr>
        <p:sp>
          <p:nvSpPr>
            <p:cNvPr id="4" name="Oval 3">
              <a:extLst>
                <a:ext uri="{FF2B5EF4-FFF2-40B4-BE49-F238E27FC236}">
                  <a16:creationId xmlns:a16="http://schemas.microsoft.com/office/drawing/2014/main" id="{97EE4B34-0E9B-4ABB-9F3A-0678C2F0A481}"/>
                </a:ext>
              </a:extLst>
            </p:cNvPr>
            <p:cNvSpPr/>
            <p:nvPr/>
          </p:nvSpPr>
          <p:spPr>
            <a:xfrm>
              <a:off x="3290762" y="2540899"/>
              <a:ext cx="2174060" cy="2047285"/>
            </a:xfrm>
            <a:prstGeom prst="ellipse">
              <a:avLst/>
            </a:prstGeom>
            <a:solidFill>
              <a:schemeClr val="bg1">
                <a:lumMod val="75000"/>
              </a:schemeClr>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Q</a:t>
              </a:r>
            </a:p>
          </p:txBody>
        </p:sp>
        <p:sp>
          <p:nvSpPr>
            <p:cNvPr id="7" name="Oval 6">
              <a:extLst>
                <a:ext uri="{FF2B5EF4-FFF2-40B4-BE49-F238E27FC236}">
                  <a16:creationId xmlns:a16="http://schemas.microsoft.com/office/drawing/2014/main" id="{C70C4E56-9F8D-4A6C-94B7-E0FB0C968ACC}"/>
                </a:ext>
              </a:extLst>
            </p:cNvPr>
            <p:cNvSpPr/>
            <p:nvPr/>
          </p:nvSpPr>
          <p:spPr>
            <a:xfrm>
              <a:off x="6220079" y="2469081"/>
              <a:ext cx="2174060" cy="2047285"/>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A</a:t>
              </a:r>
            </a:p>
          </p:txBody>
        </p:sp>
        <p:sp>
          <p:nvSpPr>
            <p:cNvPr id="5" name="Oval 4">
              <a:extLst>
                <a:ext uri="{FF2B5EF4-FFF2-40B4-BE49-F238E27FC236}">
                  <a16:creationId xmlns:a16="http://schemas.microsoft.com/office/drawing/2014/main" id="{4DB4847D-A414-4FA6-BAE8-0160508BCCA9}"/>
                </a:ext>
              </a:extLst>
            </p:cNvPr>
            <p:cNvSpPr/>
            <p:nvPr/>
          </p:nvSpPr>
          <p:spPr>
            <a:xfrm>
              <a:off x="5133049" y="2737130"/>
              <a:ext cx="1440381" cy="1511188"/>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&amp;</a:t>
              </a:r>
            </a:p>
          </p:txBody>
        </p:sp>
        <p:grpSp>
          <p:nvGrpSpPr>
            <p:cNvPr id="25" name="Group 24">
              <a:extLst>
                <a:ext uri="{FF2B5EF4-FFF2-40B4-BE49-F238E27FC236}">
                  <a16:creationId xmlns:a16="http://schemas.microsoft.com/office/drawing/2014/main" id="{7C2BF5E7-7404-49C1-9165-069EC3793C96}"/>
                </a:ext>
              </a:extLst>
            </p:cNvPr>
            <p:cNvGrpSpPr/>
            <p:nvPr/>
          </p:nvGrpSpPr>
          <p:grpSpPr>
            <a:xfrm>
              <a:off x="2925467" y="2102917"/>
              <a:ext cx="1220347" cy="1170310"/>
              <a:chOff x="2925467" y="2102917"/>
              <a:chExt cx="1220347" cy="1170310"/>
            </a:xfrm>
          </p:grpSpPr>
          <p:sp>
            <p:nvSpPr>
              <p:cNvPr id="8" name="Oval 7">
                <a:extLst>
                  <a:ext uri="{FF2B5EF4-FFF2-40B4-BE49-F238E27FC236}">
                    <a16:creationId xmlns:a16="http://schemas.microsoft.com/office/drawing/2014/main" id="{474ABE7B-9420-49DC-8BBF-C98958BD5E7B}"/>
                  </a:ext>
                </a:extLst>
              </p:cNvPr>
              <p:cNvSpPr/>
              <p:nvPr/>
            </p:nvSpPr>
            <p:spPr>
              <a:xfrm>
                <a:off x="3290762" y="2469081"/>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Oval 16">
                <a:extLst>
                  <a:ext uri="{FF2B5EF4-FFF2-40B4-BE49-F238E27FC236}">
                    <a16:creationId xmlns:a16="http://schemas.microsoft.com/office/drawing/2014/main" id="{0B82A350-0446-4EA8-9AFB-5BC7D979C4AB}"/>
                  </a:ext>
                </a:extLst>
              </p:cNvPr>
              <p:cNvSpPr/>
              <p:nvPr/>
            </p:nvSpPr>
            <p:spPr>
              <a:xfrm>
                <a:off x="3598933" y="2383440"/>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Oval 20">
                <a:extLst>
                  <a:ext uri="{FF2B5EF4-FFF2-40B4-BE49-F238E27FC236}">
                    <a16:creationId xmlns:a16="http://schemas.microsoft.com/office/drawing/2014/main" id="{B5ED90AB-8A58-490F-B874-1014FAC39336}"/>
                  </a:ext>
                </a:extLst>
              </p:cNvPr>
              <p:cNvSpPr/>
              <p:nvPr/>
            </p:nvSpPr>
            <p:spPr>
              <a:xfrm>
                <a:off x="3791116" y="2401395"/>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a:extLst>
                  <a:ext uri="{FF2B5EF4-FFF2-40B4-BE49-F238E27FC236}">
                    <a16:creationId xmlns:a16="http://schemas.microsoft.com/office/drawing/2014/main" id="{C182C895-2963-45E6-9286-852B8F1445B4}"/>
                  </a:ext>
                </a:extLst>
              </p:cNvPr>
              <p:cNvSpPr/>
              <p:nvPr/>
            </p:nvSpPr>
            <p:spPr>
              <a:xfrm>
                <a:off x="3900357" y="2102917"/>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Oval 22">
                <a:extLst>
                  <a:ext uri="{FF2B5EF4-FFF2-40B4-BE49-F238E27FC236}">
                    <a16:creationId xmlns:a16="http://schemas.microsoft.com/office/drawing/2014/main" id="{F3A29700-DB8F-4977-9657-9B7BF5880009}"/>
                  </a:ext>
                </a:extLst>
              </p:cNvPr>
              <p:cNvSpPr/>
              <p:nvPr/>
            </p:nvSpPr>
            <p:spPr>
              <a:xfrm>
                <a:off x="3181521" y="2846288"/>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24" name="Picture 23">
                <a:extLst>
                  <a:ext uri="{FF2B5EF4-FFF2-40B4-BE49-F238E27FC236}">
                    <a16:creationId xmlns:a16="http://schemas.microsoft.com/office/drawing/2014/main" id="{DBBD20AA-B424-4DEB-8A77-2223C0854AEF}"/>
                  </a:ext>
                </a:extLst>
              </p:cNvPr>
              <p:cNvPicPr>
                <a:picLocks noChangeAspect="1"/>
              </p:cNvPicPr>
              <p:nvPr/>
            </p:nvPicPr>
            <p:blipFill>
              <a:blip r:embed="rId3"/>
              <a:stretch>
                <a:fillRect/>
              </a:stretch>
            </p:blipFill>
            <p:spPr>
              <a:xfrm>
                <a:off x="2925467" y="2992787"/>
                <a:ext cx="256054" cy="280440"/>
              </a:xfrm>
              <a:prstGeom prst="rect">
                <a:avLst/>
              </a:prstGeom>
            </p:spPr>
          </p:pic>
        </p:grpSp>
        <p:grpSp>
          <p:nvGrpSpPr>
            <p:cNvPr id="35" name="Group 34">
              <a:extLst>
                <a:ext uri="{FF2B5EF4-FFF2-40B4-BE49-F238E27FC236}">
                  <a16:creationId xmlns:a16="http://schemas.microsoft.com/office/drawing/2014/main" id="{F84A27AF-45C3-4270-B56F-CB368D267DA9}"/>
                </a:ext>
              </a:extLst>
            </p:cNvPr>
            <p:cNvGrpSpPr/>
            <p:nvPr/>
          </p:nvGrpSpPr>
          <p:grpSpPr>
            <a:xfrm>
              <a:off x="7556039" y="3659051"/>
              <a:ext cx="1124602" cy="1143337"/>
              <a:chOff x="7556039" y="3659051"/>
              <a:chExt cx="1124602" cy="1143337"/>
            </a:xfrm>
          </p:grpSpPr>
          <p:sp>
            <p:nvSpPr>
              <p:cNvPr id="27" name="Oval 26">
                <a:extLst>
                  <a:ext uri="{FF2B5EF4-FFF2-40B4-BE49-F238E27FC236}">
                    <a16:creationId xmlns:a16="http://schemas.microsoft.com/office/drawing/2014/main" id="{7E4127A7-E15D-475D-A443-68EC5D441B43}"/>
                  </a:ext>
                </a:extLst>
              </p:cNvPr>
              <p:cNvSpPr/>
              <p:nvPr/>
            </p:nvSpPr>
            <p:spPr>
              <a:xfrm rot="11165821">
                <a:off x="8217028" y="4173870"/>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03B6F744-AB55-4594-957C-C63B6FEA440A}"/>
                  </a:ext>
                </a:extLst>
              </p:cNvPr>
              <p:cNvSpPr/>
              <p:nvPr/>
            </p:nvSpPr>
            <p:spPr>
              <a:xfrm rot="11165821">
                <a:off x="8006213" y="43706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 name="Oval 28">
                <a:extLst>
                  <a:ext uri="{FF2B5EF4-FFF2-40B4-BE49-F238E27FC236}">
                    <a16:creationId xmlns:a16="http://schemas.microsoft.com/office/drawing/2014/main" id="{38E14311-01A9-4234-B70E-DF77D31B4FF7}"/>
                  </a:ext>
                </a:extLst>
              </p:cNvPr>
              <p:cNvSpPr/>
              <p:nvPr/>
            </p:nvSpPr>
            <p:spPr>
              <a:xfrm rot="11165821">
                <a:off x="7903071" y="46362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Oval 29">
                <a:extLst>
                  <a:ext uri="{FF2B5EF4-FFF2-40B4-BE49-F238E27FC236}">
                    <a16:creationId xmlns:a16="http://schemas.microsoft.com/office/drawing/2014/main" id="{951B442B-CEAB-4CB2-8A8D-CF3FE09FD03D}"/>
                  </a:ext>
                </a:extLst>
              </p:cNvPr>
              <p:cNvSpPr/>
              <p:nvPr/>
            </p:nvSpPr>
            <p:spPr>
              <a:xfrm rot="11165821">
                <a:off x="7556039" y="4534339"/>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1" name="Oval 30">
                <a:extLst>
                  <a:ext uri="{FF2B5EF4-FFF2-40B4-BE49-F238E27FC236}">
                    <a16:creationId xmlns:a16="http://schemas.microsoft.com/office/drawing/2014/main" id="{D34CF59E-8011-4C21-A18B-423D3A47E722}"/>
                  </a:ext>
                </a:extLst>
              </p:cNvPr>
              <p:cNvSpPr/>
              <p:nvPr/>
            </p:nvSpPr>
            <p:spPr>
              <a:xfrm rot="11165821">
                <a:off x="8564059" y="4100818"/>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4" name="Oval 33">
                <a:extLst>
                  <a:ext uri="{FF2B5EF4-FFF2-40B4-BE49-F238E27FC236}">
                    <a16:creationId xmlns:a16="http://schemas.microsoft.com/office/drawing/2014/main" id="{30116E19-7DEF-47EC-B459-9E1E2032E5A0}"/>
                  </a:ext>
                </a:extLst>
              </p:cNvPr>
              <p:cNvSpPr/>
              <p:nvPr/>
            </p:nvSpPr>
            <p:spPr>
              <a:xfrm rot="11165821">
                <a:off x="8435184" y="3659051"/>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3" name="Group 42">
              <a:extLst>
                <a:ext uri="{FF2B5EF4-FFF2-40B4-BE49-F238E27FC236}">
                  <a16:creationId xmlns:a16="http://schemas.microsoft.com/office/drawing/2014/main" id="{C1AFBDBA-3FA5-41AE-B6EE-A0DA8133CBE4}"/>
                </a:ext>
              </a:extLst>
            </p:cNvPr>
            <p:cNvGrpSpPr/>
            <p:nvPr/>
          </p:nvGrpSpPr>
          <p:grpSpPr>
            <a:xfrm>
              <a:off x="5120335" y="2504989"/>
              <a:ext cx="517169" cy="376808"/>
              <a:chOff x="5120335" y="2504989"/>
              <a:chExt cx="517169" cy="376808"/>
            </a:xfrm>
          </p:grpSpPr>
          <p:sp>
            <p:nvSpPr>
              <p:cNvPr id="36" name="Oval 35">
                <a:extLst>
                  <a:ext uri="{FF2B5EF4-FFF2-40B4-BE49-F238E27FC236}">
                    <a16:creationId xmlns:a16="http://schemas.microsoft.com/office/drawing/2014/main" id="{F39B8664-8A48-4321-BE4B-A5C801831981}"/>
                  </a:ext>
                </a:extLst>
              </p:cNvPr>
              <p:cNvSpPr/>
              <p:nvPr/>
            </p:nvSpPr>
            <p:spPr>
              <a:xfrm rot="11165821">
                <a:off x="5253688" y="2760247"/>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Oval 36">
                <a:extLst>
                  <a:ext uri="{FF2B5EF4-FFF2-40B4-BE49-F238E27FC236}">
                    <a16:creationId xmlns:a16="http://schemas.microsoft.com/office/drawing/2014/main" id="{EE143DC4-16E9-405B-8B6E-383DBE0A9485}"/>
                  </a:ext>
                </a:extLst>
              </p:cNvPr>
              <p:cNvSpPr/>
              <p:nvPr/>
            </p:nvSpPr>
            <p:spPr>
              <a:xfrm rot="11165821">
                <a:off x="5392047" y="2504989"/>
                <a:ext cx="245457" cy="268049"/>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Oval 37">
                <a:extLst>
                  <a:ext uri="{FF2B5EF4-FFF2-40B4-BE49-F238E27FC236}">
                    <a16:creationId xmlns:a16="http://schemas.microsoft.com/office/drawing/2014/main" id="{72CD2321-C74B-4AD6-B7DE-569D9F0B1EA0}"/>
                  </a:ext>
                </a:extLst>
              </p:cNvPr>
              <p:cNvSpPr/>
              <p:nvPr/>
            </p:nvSpPr>
            <p:spPr>
              <a:xfrm rot="11165821">
                <a:off x="5120335" y="2606399"/>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2" name="Group 41">
              <a:extLst>
                <a:ext uri="{FF2B5EF4-FFF2-40B4-BE49-F238E27FC236}">
                  <a16:creationId xmlns:a16="http://schemas.microsoft.com/office/drawing/2014/main" id="{3A5D3978-6A06-4303-AF07-00B0F4A2F686}"/>
                </a:ext>
              </a:extLst>
            </p:cNvPr>
            <p:cNvGrpSpPr/>
            <p:nvPr/>
          </p:nvGrpSpPr>
          <p:grpSpPr>
            <a:xfrm>
              <a:off x="6027636" y="4170614"/>
              <a:ext cx="436928" cy="400942"/>
              <a:chOff x="6027636" y="4170614"/>
              <a:chExt cx="436928" cy="400942"/>
            </a:xfrm>
            <a:solidFill>
              <a:srgbClr val="73A9CB"/>
            </a:solidFill>
          </p:grpSpPr>
          <p:sp>
            <p:nvSpPr>
              <p:cNvPr id="39" name="Oval 38">
                <a:extLst>
                  <a:ext uri="{FF2B5EF4-FFF2-40B4-BE49-F238E27FC236}">
                    <a16:creationId xmlns:a16="http://schemas.microsoft.com/office/drawing/2014/main" id="{EA93B03D-0E34-4256-A9A9-1AB38D549415}"/>
                  </a:ext>
                </a:extLst>
              </p:cNvPr>
              <p:cNvSpPr/>
              <p:nvPr/>
            </p:nvSpPr>
            <p:spPr>
              <a:xfrm rot="11165821">
                <a:off x="6219107" y="4170614"/>
                <a:ext cx="245457" cy="268049"/>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0" name="Oval 39">
                <a:extLst>
                  <a:ext uri="{FF2B5EF4-FFF2-40B4-BE49-F238E27FC236}">
                    <a16:creationId xmlns:a16="http://schemas.microsoft.com/office/drawing/2014/main" id="{7836901B-4CBF-44F5-AE95-C3E372E41F39}"/>
                  </a:ext>
                </a:extLst>
              </p:cNvPr>
              <p:cNvSpPr/>
              <p:nvPr/>
            </p:nvSpPr>
            <p:spPr>
              <a:xfrm rot="11165821">
                <a:off x="6027636" y="4292532"/>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1" name="Oval 40">
                <a:extLst>
                  <a:ext uri="{FF2B5EF4-FFF2-40B4-BE49-F238E27FC236}">
                    <a16:creationId xmlns:a16="http://schemas.microsoft.com/office/drawing/2014/main" id="{2B1EC7FD-D8C5-4C9F-B455-81977B1531C3}"/>
                  </a:ext>
                </a:extLst>
              </p:cNvPr>
              <p:cNvSpPr/>
              <p:nvPr/>
            </p:nvSpPr>
            <p:spPr>
              <a:xfrm rot="11165821">
                <a:off x="6137954" y="4450006"/>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931206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E4E36F4670874A917B5BE3610AEA7E" ma:contentTypeVersion="18" ma:contentTypeDescription="Create a new document." ma:contentTypeScope="" ma:versionID="8aca64ef4b149710e92306bf4aa9e0fe">
  <xsd:schema xmlns:xsd="http://www.w3.org/2001/XMLSchema" xmlns:xs="http://www.w3.org/2001/XMLSchema" xmlns:p="http://schemas.microsoft.com/office/2006/metadata/properties" xmlns:ns2="3a03e3cb-7154-4c8b-812f-7b093fe31fd4" xmlns:ns3="a8e24b0a-3e99-4e25-8d82-10583d5f4fc1" targetNamespace="http://schemas.microsoft.com/office/2006/metadata/properties" ma:root="true" ma:fieldsID="90cbbdf465d0b97be93a3cccf18e704f" ns2:_="" ns3:_="">
    <xsd:import namespace="3a03e3cb-7154-4c8b-812f-7b093fe31fd4"/>
    <xsd:import namespace="a8e24b0a-3e99-4e25-8d82-10583d5f4f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3e3cb-7154-4c8b-812f-7b093fe31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ma:format="Dropdown" ma:internalName="Statu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646fb54-c00e-4946-aec9-cb5b611893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e24b0a-3e99-4e25-8d82-10583d5f4f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47f239f-a25d-423f-a494-0547f26b29d8}" ma:internalName="TaxCatchAll" ma:showField="CatchAllData" ma:web="a8e24b0a-3e99-4e25-8d82-10583d5f4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03e3cb-7154-4c8b-812f-7b093fe31fd4">
      <Terms xmlns="http://schemas.microsoft.com/office/infopath/2007/PartnerControls"/>
    </lcf76f155ced4ddcb4097134ff3c332f>
    <TaxCatchAll xmlns="a8e24b0a-3e99-4e25-8d82-10583d5f4fc1" xsi:nil="true"/>
    <Status xmlns="3a03e3cb-7154-4c8b-812f-7b093fe31fd4" xsi:nil="true"/>
  </documentManagement>
</p:properties>
</file>

<file path=customXml/itemProps1.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2.xml><?xml version="1.0" encoding="utf-8"?>
<ds:datastoreItem xmlns:ds="http://schemas.openxmlformats.org/officeDocument/2006/customXml" ds:itemID="{61DD1D50-10E9-4411-BAEF-BDE66428A1B7}"/>
</file>

<file path=customXml/itemProps3.xml><?xml version="1.0" encoding="utf-8"?>
<ds:datastoreItem xmlns:ds="http://schemas.openxmlformats.org/officeDocument/2006/customXml" ds:itemID="{20E55F91-E1D0-40D2-B15E-988C622246C5}">
  <ds:schemaRefs>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a241013-222c-4bcc-b849-9538ad3865ca"/>
    <ds:schemaRef ds:uri="1dc55dcc-5fd6-492d-a493-d838bd404e8d"/>
  </ds:schemaRefs>
</ds:datastoreItem>
</file>

<file path=docProps/app.xml><?xml version="1.0" encoding="utf-8"?>
<Properties xmlns="http://schemas.openxmlformats.org/officeDocument/2006/extended-properties" xmlns:vt="http://schemas.openxmlformats.org/officeDocument/2006/docPropsVTypes">
  <TotalTime>282</TotalTime>
  <Words>544</Words>
  <Application>Microsoft Office PowerPoint</Application>
  <PresentationFormat>Widescreen</PresentationFormat>
  <Paragraphs>105</Paragraphs>
  <Slides>9</Slides>
  <Notes>9</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Avenir-Book</vt:lpstr>
      <vt:lpstr>Calibri</vt:lpstr>
      <vt:lpstr>Times</vt:lpstr>
      <vt:lpstr>Times New Roman</vt:lpstr>
      <vt:lpstr>Trade Gothic LT Condensed No. 2</vt:lpstr>
      <vt:lpstr>Wingdings</vt:lpstr>
      <vt:lpstr>Office Theme</vt:lpstr>
      <vt:lpstr>2_Default Design</vt:lpstr>
      <vt:lpstr>3_Default Design</vt:lpstr>
      <vt:lpstr>PowerPoint Presentation</vt:lpstr>
      <vt:lpstr>Agenda</vt:lpstr>
      <vt:lpstr>Introduction into CSUBUY</vt:lpstr>
      <vt:lpstr>CSUBUY P2P: Vision</vt:lpstr>
      <vt:lpstr>CSUBUY P2P: Objectives</vt:lpstr>
      <vt:lpstr>CSUBUY P2P: Benefits</vt:lpstr>
      <vt:lpstr>PowerPoint Presentation</vt:lpstr>
      <vt:lpstr>CSUBUY P2P: General Project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McClurg, Tu</cp:lastModifiedBy>
  <cp:revision>4</cp:revision>
  <dcterms:created xsi:type="dcterms:W3CDTF">2022-04-06T20:53:00Z</dcterms:created>
  <dcterms:modified xsi:type="dcterms:W3CDTF">2023-01-26T23:42:26Z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0x010100F236AE8482ED814BAE82BC184413BF96</vt:lpwstr>
  </property>
  <property fmtid="{D5CDD505-2E9C-101B-9397-08002B2CF9AE}" pid="3" name="MediaServiceImageTags">
    <vt:lpwstr/>
  </property>
</Properties>
</file>