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91" r:id="rId5"/>
  </p:sldMasterIdLst>
  <p:notesMasterIdLst>
    <p:notesMasterId r:id="rId36"/>
  </p:notesMasterIdLst>
  <p:sldIdLst>
    <p:sldId id="357" r:id="rId6"/>
    <p:sldId id="284" r:id="rId7"/>
    <p:sldId id="353" r:id="rId8"/>
    <p:sldId id="359" r:id="rId9"/>
    <p:sldId id="342" r:id="rId10"/>
    <p:sldId id="344" r:id="rId11"/>
    <p:sldId id="298" r:id="rId12"/>
    <p:sldId id="343" r:id="rId13"/>
    <p:sldId id="346" r:id="rId14"/>
    <p:sldId id="345" r:id="rId15"/>
    <p:sldId id="356" r:id="rId16"/>
    <p:sldId id="355" r:id="rId17"/>
    <p:sldId id="347" r:id="rId18"/>
    <p:sldId id="348" r:id="rId19"/>
    <p:sldId id="349" r:id="rId20"/>
    <p:sldId id="350" r:id="rId21"/>
    <p:sldId id="351" r:id="rId22"/>
    <p:sldId id="352" r:id="rId23"/>
    <p:sldId id="354" r:id="rId24"/>
    <p:sldId id="263" r:id="rId25"/>
    <p:sldId id="332" r:id="rId26"/>
    <p:sldId id="304" r:id="rId27"/>
    <p:sldId id="326" r:id="rId28"/>
    <p:sldId id="327" r:id="rId29"/>
    <p:sldId id="336" r:id="rId30"/>
    <p:sldId id="324" r:id="rId31"/>
    <p:sldId id="319" r:id="rId32"/>
    <p:sldId id="320" r:id="rId33"/>
    <p:sldId id="321" r:id="rId34"/>
    <p:sldId id="322" r:id="rId3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9A6"/>
    <a:srgbClr val="7E9A8E"/>
    <a:srgbClr val="8BB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16458E-8A49-3BEC-B04D-024FC6DFB5D2}" v="4" dt="2020-05-20T20:17:54.381"/>
    <p1510:client id="{2D4BF5BA-7829-4224-FB88-DCB778732FDE}" v="1" dt="2020-05-15T15:14:37.640"/>
    <p1510:client id="{3666A65E-E28A-8ECD-FDF7-68C30B5556AC}" v="54" dt="2023-05-30T17:56:54.338"/>
    <p1510:client id="{3D76F9D0-6B7B-2FD8-120F-5846B8729E53}" v="204" dt="2020-06-26T19:35:43.318"/>
    <p1510:client id="{43FC9C6A-BE1B-8935-5277-1CA0B18BF6DA}" v="329" dt="2021-03-19T20:59:26.145"/>
    <p1510:client id="{4F00FEB3-9879-182D-CA4E-9922394C6148}" v="1" dt="2021-03-23T18:43:02.029"/>
    <p1510:client id="{5CBE253B-BCE1-A15C-2FB1-4BC4AEDA5036}" v="1" dt="2021-11-03T16:48:48.511"/>
    <p1510:client id="{71B2EE75-8027-BA62-298D-FF923C3A8FFD}" v="118" dt="2020-06-01T19:23:14.755"/>
    <p1510:client id="{A672D0CD-8089-8CC8-A3F2-3C036688AC17}" v="76" dt="2020-06-03T16:29:43.777"/>
    <p1510:client id="{AFDB760B-A047-D33B-2334-F55707FCD4C7}" v="424" dt="2022-09-15T17:47:06.950"/>
    <p1510:client id="{B9C9A287-7100-BA4F-395E-BB0E08464BE9}" v="4" dt="2021-10-26T16:29:38.128"/>
    <p1510:client id="{C801C97C-53B6-8E25-4E40-213EDC88154A}" v="5" dt="2020-03-13T22:03:27.375"/>
    <p1510:client id="{CD9A932F-1D68-4566-7DEC-D7B3336E5C20}" v="40" dt="2021-05-18T22:12:03.724"/>
    <p1510:client id="{D670F306-040D-F68E-AA32-F7CB85ED84A4}" v="3" dt="2020-06-22T16:27:52.71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1" autoAdjust="0"/>
    <p:restoredTop sz="93409" autoAdjust="0"/>
  </p:normalViewPr>
  <p:slideViewPr>
    <p:cSldViewPr snapToGrid="0" snapToObjects="1">
      <p:cViewPr varScale="1">
        <p:scale>
          <a:sx n="85" d="100"/>
          <a:sy n="85" d="100"/>
        </p:scale>
        <p:origin x="60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25E20-27D8-184F-8AD8-4483E64BE7F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2E2E7-ABF9-2F4D-AE95-832089EBB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2E2E7-ABF9-2F4D-AE95-832089EBB8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3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2326" y="4392656"/>
            <a:ext cx="9144000" cy="784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57" y="4401365"/>
            <a:ext cx="2143269" cy="786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45C66-74AB-854B-8AF3-3DE3D4326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16938" r="13015"/>
          <a:stretch/>
        </p:blipFill>
        <p:spPr>
          <a:xfrm>
            <a:off x="5789571" y="139148"/>
            <a:ext cx="3352103" cy="3945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583392" y="2584991"/>
            <a:ext cx="1216958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13" y="456399"/>
            <a:ext cx="4362450" cy="1963737"/>
          </a:xfrm>
        </p:spPr>
        <p:txBody>
          <a:bodyPr anchor="b"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500" b="0" i="0" spc="3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 dirty="0"/>
              <a:t>Title to 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214" y="2904119"/>
            <a:ext cx="4362450" cy="259868"/>
          </a:xfrm>
        </p:spPr>
        <p:txBody>
          <a:bodyPr anchor="ctr"/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3145580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38096"/>
            <a:ext cx="2081805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902618"/>
            <a:ext cx="3429000" cy="2158304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E8467C-F8A0-0B46-954C-0CCA5AE188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6350" y="1538096"/>
            <a:ext cx="2081805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764E411-936F-3044-8265-A066A2B83B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6350" y="1902618"/>
            <a:ext cx="3429000" cy="2158304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7C988E-4FD1-F44B-8698-26D540F4924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66161" y="2971685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5959D2-BEEE-8D4C-8216-8C05C61B75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AAF54B-C785-4346-9B7B-CA106BFE8CD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0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BD7929-DCAA-9F42-A87C-7B5A76711B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0278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84F489-4B0E-7447-8E87-1F18960C53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6575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E8467C-F8A0-0B46-954C-0CCA5AE188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1097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A5635F-177B-8C4B-A3DC-69876D8200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3544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428C66-1F80-4C4D-BCD2-480123DFFA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08835" y="2981210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5691CA-25BF-4244-8679-B624DA43373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023485" y="2981210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3FDE-A720-A74F-88A3-418704C0C76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8CB42-5BE5-6847-AFF9-834D3CA9162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17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ustom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EA9E52-51FA-9F4C-9DB4-48F3FAA96946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0C8D-7C8F-F44C-9245-C8E54948B279}"/>
              </a:ext>
            </a:extLst>
          </p:cNvPr>
          <p:cNvSpPr/>
          <p:nvPr userDrawn="1"/>
        </p:nvSpPr>
        <p:spPr>
          <a:xfrm>
            <a:off x="5895975" y="139148"/>
            <a:ext cx="3248023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157B452-A578-2C41-8127-5539B4BB1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4191209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9D716E-1CF3-9042-9DD1-4AAD039355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817297"/>
            <a:ext cx="4191000" cy="2686327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680"/>
              </a:lnSpc>
              <a:spcBef>
                <a:spcPts val="75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0522682-F92A-144E-938B-45336A6368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435188"/>
            <a:ext cx="4191000" cy="382110"/>
          </a:xfrm>
        </p:spPr>
        <p:txBody>
          <a:bodyPr>
            <a:norm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E424E-5889-7847-838F-5925BED8A9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3CA1E-7A7E-DF47-984B-664CF3C086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5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,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D299AF-B7C4-AB4D-BC54-733C75A44911}"/>
              </a:ext>
            </a:extLst>
          </p:cNvPr>
          <p:cNvSpPr/>
          <p:nvPr userDrawn="1"/>
        </p:nvSpPr>
        <p:spPr>
          <a:xfrm>
            <a:off x="0" y="116732"/>
            <a:ext cx="3320374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2F810-22CB-2B43-91C2-51FFAA239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086" y="682052"/>
            <a:ext cx="2484202" cy="146451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A9E52-51FA-9F4C-9DB4-48F3FAA96946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0C8D-7C8F-F44C-9245-C8E54948B279}"/>
              </a:ext>
            </a:extLst>
          </p:cNvPr>
          <p:cNvSpPr/>
          <p:nvPr userDrawn="1"/>
        </p:nvSpPr>
        <p:spPr>
          <a:xfrm>
            <a:off x="8841441" y="139148"/>
            <a:ext cx="302557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A1A05-EE43-614A-9F7E-27041F9BD6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576B9-EA1D-964E-A0C5-3739614459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0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,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6E82-E25B-CE41-A908-43BD2EC2B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886" y="537738"/>
            <a:ext cx="4173114" cy="4691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C5C3F7-814B-F644-B33E-D033B1334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2518" y="537738"/>
            <a:ext cx="6165476" cy="469175"/>
          </a:xfrm>
        </p:spPr>
        <p:txBody>
          <a:bodyPr anchor="ctr"/>
          <a:lstStyle>
            <a:lvl1pPr>
              <a:defRPr spc="50" baseline="0"/>
            </a:lvl1pPr>
          </a:lstStyle>
          <a:p>
            <a:pPr lvl="0"/>
            <a:r>
              <a:rPr lang="en-US" dirty="0"/>
              <a:t>SUBHEAD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E2933-6B02-0144-BF1A-69A51D5C03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18749-87A2-0341-9D35-5E74E8AB75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0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6 or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42E8-9C39-454E-ADD6-58C0005063C5}"/>
              </a:ext>
            </a:extLst>
          </p:cNvPr>
          <p:cNvSpPr/>
          <p:nvPr userDrawn="1"/>
        </p:nvSpPr>
        <p:spPr>
          <a:xfrm flipH="1">
            <a:off x="2983149" y="479897"/>
            <a:ext cx="6160850" cy="39494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 dirty="0">
              <a:latin typeface="Muli Regular" charset="0"/>
            </a:endParaRP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DB7D153-61A8-B34E-A15C-9B46F446BCA3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519701" y="2474121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336015-19B8-2247-9DF3-762298B05F5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519702" y="969579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DE58043-A190-A54E-A57D-DB8D7710CA6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25619" y="971585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21A2D792-C3A8-B94C-8D1A-FF993AF9B64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31536" y="969579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6F74465-B7AF-DC42-B0E0-DAEE3F794FD1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425618" y="2474123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09C94A2A-6979-4D49-945C-5C430721B08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331535" y="2474122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C63A3F1-3298-8C4D-984E-C388DD747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98" y="479897"/>
            <a:ext cx="2331155" cy="13421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9B350A66-F079-A443-A6E6-F4E8B55CB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1798" y="1398494"/>
            <a:ext cx="2331155" cy="3069802"/>
          </a:xfrm>
        </p:spPr>
        <p:txBody>
          <a:bodyPr>
            <a:normAutofit/>
          </a:bodyPr>
          <a:lstStyle>
            <a:lvl1pPr marL="285750" indent="-194310" algn="l">
              <a:lnSpc>
                <a:spcPts val="172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br>
              <a:rPr lang="en-US" dirty="0"/>
            </a:b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6ABDF-2326-9E45-8E5D-9E5FC6E22C9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1559F-D07E-9448-A48A-3FAC382488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Gallery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BE99-52AB-F04F-930B-3FC4609BFACD}"/>
              </a:ext>
            </a:extLst>
          </p:cNvPr>
          <p:cNvSpPr/>
          <p:nvPr userDrawn="1"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36912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3AF38-E211-6242-BDED-D2C0F25B71E7}"/>
              </a:ext>
            </a:extLst>
          </p:cNvPr>
          <p:cNvSpPr/>
          <p:nvPr userDrawn="1"/>
        </p:nvSpPr>
        <p:spPr>
          <a:xfrm>
            <a:off x="0" y="400050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74FF91-56F8-4041-8084-DCA6FE3768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280" y="1704616"/>
            <a:ext cx="1874520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890E7C6-6DB0-2747-A517-8DEE6CDE9D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26179" y="1704616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770EB97E-35CF-6846-8293-859346561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7790" y="1704616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7E2AC7-593C-1A48-9B8F-BCBC2F014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259" y="1704615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DA595-6767-6E47-88AB-C69BAECFD82E}"/>
              </a:ext>
            </a:extLst>
          </p:cNvPr>
          <p:cNvSpPr/>
          <p:nvPr userDrawn="1"/>
        </p:nvSpPr>
        <p:spPr>
          <a:xfrm>
            <a:off x="62028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F9943-07F2-8149-AEE3-39D76BFF5AD7}"/>
              </a:ext>
            </a:extLst>
          </p:cNvPr>
          <p:cNvSpPr/>
          <p:nvPr userDrawn="1"/>
        </p:nvSpPr>
        <p:spPr>
          <a:xfrm>
            <a:off x="262475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F5B73-4FB9-BA4B-84DD-9FC6B4AC685B}"/>
              </a:ext>
            </a:extLst>
          </p:cNvPr>
          <p:cNvSpPr/>
          <p:nvPr userDrawn="1"/>
        </p:nvSpPr>
        <p:spPr>
          <a:xfrm>
            <a:off x="4636361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7F1AE-1B0E-1142-BDE6-15F85C0D8411}"/>
              </a:ext>
            </a:extLst>
          </p:cNvPr>
          <p:cNvSpPr/>
          <p:nvPr userDrawn="1"/>
        </p:nvSpPr>
        <p:spPr>
          <a:xfrm>
            <a:off x="664083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04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gallery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BE99-52AB-F04F-930B-3FC4609BFACD}"/>
              </a:ext>
            </a:extLst>
          </p:cNvPr>
          <p:cNvSpPr/>
          <p:nvPr userDrawn="1"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36912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3AF38-E211-6242-BDED-D2C0F25B71E7}"/>
              </a:ext>
            </a:extLst>
          </p:cNvPr>
          <p:cNvSpPr/>
          <p:nvPr userDrawn="1"/>
        </p:nvSpPr>
        <p:spPr>
          <a:xfrm>
            <a:off x="0" y="4017764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DA595-6767-6E47-88AB-C69BAECFD82E}"/>
              </a:ext>
            </a:extLst>
          </p:cNvPr>
          <p:cNvSpPr/>
          <p:nvPr userDrawn="1"/>
        </p:nvSpPr>
        <p:spPr>
          <a:xfrm>
            <a:off x="620280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F9943-07F2-8149-AEE3-39D76BFF5AD7}"/>
              </a:ext>
            </a:extLst>
          </p:cNvPr>
          <p:cNvSpPr/>
          <p:nvPr userDrawn="1"/>
        </p:nvSpPr>
        <p:spPr>
          <a:xfrm>
            <a:off x="2630726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F5B73-4FB9-BA4B-84DD-9FC6B4AC685B}"/>
              </a:ext>
            </a:extLst>
          </p:cNvPr>
          <p:cNvSpPr/>
          <p:nvPr userDrawn="1"/>
        </p:nvSpPr>
        <p:spPr>
          <a:xfrm>
            <a:off x="4629792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7F1AE-1B0E-1142-BDE6-15F85C0D8411}"/>
              </a:ext>
            </a:extLst>
          </p:cNvPr>
          <p:cNvSpPr/>
          <p:nvPr userDrawn="1"/>
        </p:nvSpPr>
        <p:spPr>
          <a:xfrm>
            <a:off x="6645604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C0AB91-AE22-8F4F-B0BC-99D98181E680}"/>
              </a:ext>
            </a:extLst>
          </p:cNvPr>
          <p:cNvSpPr/>
          <p:nvPr userDrawn="1"/>
        </p:nvSpPr>
        <p:spPr>
          <a:xfrm>
            <a:off x="619077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F4F1-A0CE-194A-99F7-2918509C6C49}"/>
              </a:ext>
            </a:extLst>
          </p:cNvPr>
          <p:cNvSpPr/>
          <p:nvPr userDrawn="1"/>
        </p:nvSpPr>
        <p:spPr>
          <a:xfrm>
            <a:off x="2629523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3E50DA-7B8F-6A49-A19F-6956D1A26B7F}"/>
              </a:ext>
            </a:extLst>
          </p:cNvPr>
          <p:cNvSpPr/>
          <p:nvPr userDrawn="1"/>
        </p:nvSpPr>
        <p:spPr>
          <a:xfrm>
            <a:off x="4628589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AAEC86-254A-974D-8B29-05FD6132BC2D}"/>
              </a:ext>
            </a:extLst>
          </p:cNvPr>
          <p:cNvSpPr/>
          <p:nvPr userDrawn="1"/>
        </p:nvSpPr>
        <p:spPr>
          <a:xfrm>
            <a:off x="6644401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04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allery,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B5AD87-CC57-C14A-90CC-6DE93EAE48A0}"/>
              </a:ext>
            </a:extLst>
          </p:cNvPr>
          <p:cNvSpPr/>
          <p:nvPr userDrawn="1"/>
        </p:nvSpPr>
        <p:spPr>
          <a:xfrm>
            <a:off x="0" y="1142999"/>
            <a:ext cx="9144000" cy="28747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21557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ECBA7-0A4E-A44A-8F84-264B7C3204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1750B-6A57-6F4A-BAED-0846F1391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31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2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vietnam travel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-6608" r="12517" b="14380"/>
          <a:stretch/>
        </p:blipFill>
        <p:spPr bwMode="auto">
          <a:xfrm>
            <a:off x="-1" y="-203120"/>
            <a:ext cx="9143995" cy="458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2326" y="4392656"/>
            <a:ext cx="9144000" cy="784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583392" y="2584991"/>
            <a:ext cx="1216958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87F09-6BA9-B341-B448-935BCDE3C36A}"/>
              </a:ext>
            </a:extLst>
          </p:cNvPr>
          <p:cNvSpPr/>
          <p:nvPr userDrawn="1"/>
        </p:nvSpPr>
        <p:spPr>
          <a:xfrm>
            <a:off x="453803" y="1044020"/>
            <a:ext cx="4110446" cy="2300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580" y="1095101"/>
            <a:ext cx="3648892" cy="1937251"/>
          </a:xfrm>
        </p:spPr>
        <p:txBody>
          <a:bodyPr anchor="b"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500" b="0" i="0" spc="3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 dirty="0"/>
              <a:t>Title to 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2EB5F1-41D5-4C44-BE0D-D66A379E78F6}"/>
              </a:ext>
            </a:extLst>
          </p:cNvPr>
          <p:cNvSpPr/>
          <p:nvPr userDrawn="1"/>
        </p:nvSpPr>
        <p:spPr>
          <a:xfrm>
            <a:off x="684580" y="3157393"/>
            <a:ext cx="3648892" cy="383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95" y="3223360"/>
            <a:ext cx="3459212" cy="245773"/>
          </a:xfrm>
        </p:spPr>
        <p:txBody>
          <a:bodyPr anchor="ctr">
            <a:normAutofit/>
          </a:bodyPr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/ Presenter</a:t>
            </a:r>
          </a:p>
        </p:txBody>
      </p:sp>
      <p:pic>
        <p:nvPicPr>
          <p:cNvPr id="3" name="Picture 2" descr="AF_logo_gr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0" y="4567031"/>
            <a:ext cx="1859240" cy="4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B194FCFE-F54C-7841-BBA7-187F1D4E0648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75000"/>
                </a:schemeClr>
              </a:gs>
              <a:gs pos="68000">
                <a:schemeClr val="accent5">
                  <a:lumMod val="50000"/>
                </a:scheme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5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B194FCFE-F54C-7841-BBA7-187F1D4E0648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9000">
                <a:schemeClr val="accent1">
                  <a:alpha val="75000"/>
                  <a:lumMod val="90000"/>
                  <a:lumOff val="10000"/>
                </a:schemeClr>
              </a:gs>
              <a:gs pos="50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89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053-BCB7-416F-A8BA-4C26E2F9273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452-BE43-402D-8027-C9489B030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92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2326" y="4392656"/>
            <a:ext cx="9144000" cy="784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57" y="4401365"/>
            <a:ext cx="2143269" cy="786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45C66-74AB-854B-8AF3-3DE3D4326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16938" r="13015"/>
          <a:stretch/>
        </p:blipFill>
        <p:spPr>
          <a:xfrm>
            <a:off x="5789571" y="139148"/>
            <a:ext cx="3352103" cy="3945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583392" y="2584991"/>
            <a:ext cx="1216958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13" y="456399"/>
            <a:ext cx="4362450" cy="1963737"/>
          </a:xfrm>
        </p:spPr>
        <p:txBody>
          <a:bodyPr anchor="b"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500" b="0" i="0" spc="3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 dirty="0"/>
              <a:t>Title to 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214" y="2904119"/>
            <a:ext cx="4362450" cy="259868"/>
          </a:xfrm>
        </p:spPr>
        <p:txBody>
          <a:bodyPr anchor="ctr"/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3502484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2326" y="4392656"/>
            <a:ext cx="9144000" cy="784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57" y="4401365"/>
            <a:ext cx="2143269" cy="786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583392" y="2584991"/>
            <a:ext cx="1216958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87F09-6BA9-B341-B448-935BCDE3C36A}"/>
              </a:ext>
            </a:extLst>
          </p:cNvPr>
          <p:cNvSpPr/>
          <p:nvPr userDrawn="1"/>
        </p:nvSpPr>
        <p:spPr>
          <a:xfrm>
            <a:off x="453803" y="1044020"/>
            <a:ext cx="4110446" cy="2300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580" y="1095101"/>
            <a:ext cx="3648892" cy="1937251"/>
          </a:xfrm>
        </p:spPr>
        <p:txBody>
          <a:bodyPr anchor="b"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500" b="0" i="0" spc="3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 dirty="0"/>
              <a:t>Title to 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2EB5F1-41D5-4C44-BE0D-D66A379E78F6}"/>
              </a:ext>
            </a:extLst>
          </p:cNvPr>
          <p:cNvSpPr/>
          <p:nvPr userDrawn="1"/>
        </p:nvSpPr>
        <p:spPr>
          <a:xfrm>
            <a:off x="684580" y="3157393"/>
            <a:ext cx="3648892" cy="383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95" y="3223360"/>
            <a:ext cx="3459212" cy="245773"/>
          </a:xfrm>
        </p:spPr>
        <p:txBody>
          <a:bodyPr anchor="ctr">
            <a:normAutofit/>
          </a:bodyPr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301174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90FA72-606D-D64D-BB6E-BF3DF61F8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5000"/>
          </a:blip>
          <a:srcRect l="45063" t="25956" r="45411" b="58583"/>
          <a:stretch/>
        </p:blipFill>
        <p:spPr>
          <a:xfrm>
            <a:off x="5480022" y="506252"/>
            <a:ext cx="3661652" cy="3886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870095-E196-7646-9F04-CD4BE1D325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5000"/>
          </a:blip>
          <a:srcRect l="44310" t="67464" r="48405" b="25155"/>
          <a:stretch/>
        </p:blipFill>
        <p:spPr>
          <a:xfrm>
            <a:off x="0" y="0"/>
            <a:ext cx="2800528" cy="1855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0" y="4392656"/>
            <a:ext cx="9144000" cy="784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05453-34F2-9946-BBC8-8554FABAC4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741" y="4556253"/>
            <a:ext cx="1801299" cy="457524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F383971-5B93-4F4F-BE50-345940E0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579" y="3297967"/>
            <a:ext cx="3459212" cy="256747"/>
          </a:xfrm>
        </p:spPr>
        <p:txBody>
          <a:bodyPr anchor="ctr">
            <a:noAutofit/>
          </a:bodyPr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Subhead / 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33A8898-4FB1-0249-8F8A-1D26E96A83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579" y="839564"/>
            <a:ext cx="4506187" cy="2324422"/>
          </a:xfrm>
        </p:spPr>
        <p:txBody>
          <a:bodyPr>
            <a:noAutofit/>
          </a:bodyPr>
          <a:lstStyle>
            <a:lvl1pPr marL="0" indent="0">
              <a:lnSpc>
                <a:spcPts val="8700"/>
              </a:lnSpc>
              <a:spcBef>
                <a:spcPts val="0"/>
              </a:spcBef>
              <a:buNone/>
              <a:defRPr sz="8500" b="0" i="0">
                <a:latin typeface="Abolition" pitchFamily="2" charset="0"/>
              </a:defRPr>
            </a:lvl1pPr>
          </a:lstStyle>
          <a:p>
            <a:pPr>
              <a:lnSpc>
                <a:spcPts val="8800"/>
              </a:lnSpc>
            </a:pPr>
            <a:r>
              <a:rPr lang="en-US" sz="8500" dirty="0"/>
              <a:t>Title to </a:t>
            </a:r>
            <a:br>
              <a:rPr lang="en-US" sz="8500" dirty="0"/>
            </a:br>
            <a:r>
              <a:rPr lang="en-US" sz="8500" dirty="0"/>
              <a:t>Go Here</a:t>
            </a:r>
          </a:p>
        </p:txBody>
      </p:sp>
    </p:spTree>
    <p:extLst>
      <p:ext uri="{BB962C8B-B14F-4D97-AF65-F5344CB8AC3E}">
        <p14:creationId xmlns:p14="http://schemas.microsoft.com/office/powerpoint/2010/main" val="226955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er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CE0D07B-C2E4-C644-90AF-440D283DA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260" y="34796"/>
            <a:ext cx="8034621" cy="2251187"/>
          </a:xfrm>
          <a:ln>
            <a:noFill/>
          </a:ln>
        </p:spPr>
        <p:txBody>
          <a:bodyPr>
            <a:noAutofit/>
          </a:bodyPr>
          <a:lstStyle>
            <a:lvl1pPr algn="l">
              <a:defRPr sz="4800" spc="300">
                <a:latin typeface="Abolition" pitchFamily="2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8F8307-4C4B-6443-ACF1-41CB053457E3}"/>
              </a:ext>
            </a:extLst>
          </p:cNvPr>
          <p:cNvCxnSpPr/>
          <p:nvPr userDrawn="1"/>
        </p:nvCxnSpPr>
        <p:spPr>
          <a:xfrm>
            <a:off x="605118" y="591655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E2F6D8-C540-8E4C-B7F4-6A07B5B2D99C}"/>
              </a:ext>
            </a:extLst>
          </p:cNvPr>
          <p:cNvCxnSpPr/>
          <p:nvPr userDrawn="1"/>
        </p:nvCxnSpPr>
        <p:spPr>
          <a:xfrm>
            <a:off x="605118" y="1698797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625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er Gra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770749DD-4C88-474C-A8FE-1D8232AF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260" y="34796"/>
            <a:ext cx="8034621" cy="2251187"/>
          </a:xfrm>
          <a:ln>
            <a:noFill/>
          </a:ln>
        </p:spPr>
        <p:txBody>
          <a:bodyPr>
            <a:noAutofit/>
          </a:bodyPr>
          <a:lstStyle>
            <a:lvl1pPr algn="l">
              <a:defRPr sz="4800" spc="300">
                <a:latin typeface="Abolition" pitchFamily="2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309716-98B0-DE43-BA19-29BD610C7EB2}"/>
              </a:ext>
            </a:extLst>
          </p:cNvPr>
          <p:cNvCxnSpPr/>
          <p:nvPr userDrawn="1"/>
        </p:nvCxnSpPr>
        <p:spPr>
          <a:xfrm>
            <a:off x="605118" y="591655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81A89B-40C8-5744-9E65-2FC77BC156CD}"/>
              </a:ext>
            </a:extLst>
          </p:cNvPr>
          <p:cNvCxnSpPr/>
          <p:nvPr userDrawn="1"/>
        </p:nvCxnSpPr>
        <p:spPr>
          <a:xfrm>
            <a:off x="605118" y="1698797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496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43BAF3-7A31-4B45-9099-035BC373E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8283" y="1711787"/>
            <a:ext cx="4898717" cy="2819182"/>
          </a:xfrm>
        </p:spPr>
        <p:txBody>
          <a:bodyPr>
            <a:noAutofit/>
          </a:bodyPr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 sz="1400" spc="20" baseline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99D334D-2533-6E48-9EF8-BE59D29480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7246" y="1062913"/>
            <a:ext cx="3341688" cy="2891181"/>
          </a:xfr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3F1E70-23C0-764B-8E97-AD7C6DA9B00D}"/>
              </a:ext>
            </a:extLst>
          </p:cNvPr>
          <p:cNvSpPr/>
          <p:nvPr userDrawn="1"/>
        </p:nvSpPr>
        <p:spPr>
          <a:xfrm>
            <a:off x="5494738" y="951264"/>
            <a:ext cx="3346704" cy="137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03EBDAC-B5B3-6F4C-9420-6C96C4E74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558" y="466416"/>
            <a:ext cx="4898717" cy="518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6C8243-B7BC-DC4F-90A7-7EA801AC9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284" y="1329677"/>
            <a:ext cx="4898716" cy="382110"/>
          </a:xfrm>
        </p:spPr>
        <p:txBody>
          <a:bodyPr>
            <a:no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C1DF36-2526-8D40-854C-D53DB4595C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4A67AE-6F12-344F-8718-33C755B55C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4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90FA72-606D-D64D-BB6E-BF3DF61F8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5000"/>
          </a:blip>
          <a:srcRect l="45063" t="25956" r="45411" b="58583"/>
          <a:stretch/>
        </p:blipFill>
        <p:spPr>
          <a:xfrm>
            <a:off x="5480022" y="506252"/>
            <a:ext cx="3661652" cy="3886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870095-E196-7646-9F04-CD4BE1D325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5000"/>
          </a:blip>
          <a:srcRect l="44310" t="67464" r="48405" b="25155"/>
          <a:stretch/>
        </p:blipFill>
        <p:spPr>
          <a:xfrm>
            <a:off x="0" y="0"/>
            <a:ext cx="2800528" cy="1855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905453-34F2-9946-BBC8-8554FABAC4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741" y="4556253"/>
            <a:ext cx="1801299" cy="4575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0" y="4392656"/>
            <a:ext cx="9144000" cy="784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F383971-5B93-4F4F-BE50-345940E0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579" y="3297967"/>
            <a:ext cx="3459212" cy="256747"/>
          </a:xfrm>
        </p:spPr>
        <p:txBody>
          <a:bodyPr anchor="ctr">
            <a:noAutofit/>
          </a:bodyPr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Subhead / 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33A8898-4FB1-0249-8F8A-1D26E96A83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579" y="839564"/>
            <a:ext cx="4506187" cy="2324422"/>
          </a:xfrm>
        </p:spPr>
        <p:txBody>
          <a:bodyPr>
            <a:noAutofit/>
          </a:bodyPr>
          <a:lstStyle>
            <a:lvl1pPr marL="0" indent="0">
              <a:lnSpc>
                <a:spcPts val="8700"/>
              </a:lnSpc>
              <a:spcBef>
                <a:spcPts val="0"/>
              </a:spcBef>
              <a:buNone/>
              <a:defRPr sz="8500" b="0" i="0">
                <a:latin typeface="Abolition" pitchFamily="2" charset="0"/>
              </a:defRPr>
            </a:lvl1pPr>
          </a:lstStyle>
          <a:p>
            <a:pPr>
              <a:lnSpc>
                <a:spcPts val="8800"/>
              </a:lnSpc>
            </a:pPr>
            <a:r>
              <a:rPr lang="en-US" sz="8500" dirty="0"/>
              <a:t>Title to </a:t>
            </a:r>
            <a:br>
              <a:rPr lang="en-US" sz="8500" dirty="0"/>
            </a:br>
            <a:r>
              <a:rPr lang="en-US" sz="8500" dirty="0"/>
              <a:t>Go Here</a:t>
            </a:r>
          </a:p>
        </p:txBody>
      </p:sp>
    </p:spTree>
    <p:extLst>
      <p:ext uri="{BB962C8B-B14F-4D97-AF65-F5344CB8AC3E}">
        <p14:creationId xmlns:p14="http://schemas.microsoft.com/office/powerpoint/2010/main" val="333387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5322" y="1435188"/>
            <a:ext cx="5856515" cy="382110"/>
          </a:xfrm>
        </p:spPr>
        <p:txBody>
          <a:bodyPr>
            <a:no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A3C1A0B-A322-BC41-A124-483B9141A4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5322" y="1817297"/>
            <a:ext cx="5856515" cy="2543001"/>
          </a:xfrm>
        </p:spPr>
        <p:txBody>
          <a:bodyPr>
            <a:noAutofit/>
          </a:bodyPr>
          <a:lstStyle>
            <a:lvl1pPr marL="285750" indent="-194310" algn="l">
              <a:lnSpc>
                <a:spcPts val="182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183F1-D288-C341-A6EC-541166B32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B1225-5AD3-8F4B-BA89-4D8A3130FF6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92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1509-E2A0-7E44-B5E5-5E5DDBB56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CD4B7BB-C6B1-4047-93CA-4A6BC6CAD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49" y="1565595"/>
            <a:ext cx="7886700" cy="2876931"/>
          </a:xfrm>
        </p:spPr>
        <p:txBody>
          <a:bodyPr numCol="2" spcCol="457200">
            <a:noAutofit/>
          </a:bodyPr>
          <a:lstStyle>
            <a:lvl1pPr marL="285750" indent="-194310" algn="l">
              <a:lnSpc>
                <a:spcPts val="182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  <a:p>
            <a:pPr lvl="0"/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semper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pulvinar.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EA19FC-85B9-A74F-AD5A-59ABB75812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7EF3A-0A9F-E14C-9FC6-E8477BAFA8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54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1470" y="1449027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1A618D6-EB63-EA43-A21C-B103C35BC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1470" y="2542769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DDEC8D-78EC-A644-8B8B-9708FEC341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1471" y="3636511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1470" y="1710691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15E79F7-F96B-B74D-A872-5DD93CD261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470" y="2802468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359F78B-FA29-2044-A54D-9B0DD377B1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1470" y="3904302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38EC65-2C85-C046-9738-37708E9478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F4566-2799-E844-91E1-99813A0D72D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73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38096"/>
            <a:ext cx="2081805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902618"/>
            <a:ext cx="3429000" cy="2158304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E8467C-F8A0-0B46-954C-0CCA5AE188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6350" y="1538096"/>
            <a:ext cx="2081805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764E411-936F-3044-8265-A066A2B83B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6350" y="1902618"/>
            <a:ext cx="3429000" cy="2158304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7C988E-4FD1-F44B-8698-26D540F4924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66161" y="2971685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5959D2-BEEE-8D4C-8216-8C05C61B75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AAF54B-C785-4346-9B7B-CA106BFE8CD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20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BD7929-DCAA-9F42-A87C-7B5A76711B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0278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84F489-4B0E-7447-8E87-1F18960C53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6575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E8467C-F8A0-0B46-954C-0CCA5AE188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1097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A5635F-177B-8C4B-A3DC-69876D8200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3544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428C66-1F80-4C4D-BCD2-480123DFFA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08835" y="2981210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5691CA-25BF-4244-8679-B624DA43373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023485" y="2981210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3FDE-A720-A74F-88A3-418704C0C76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8CB42-5BE5-6847-AFF9-834D3CA9162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7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ustom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EA9E52-51FA-9F4C-9DB4-48F3FAA96946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0C8D-7C8F-F44C-9245-C8E54948B279}"/>
              </a:ext>
            </a:extLst>
          </p:cNvPr>
          <p:cNvSpPr/>
          <p:nvPr userDrawn="1"/>
        </p:nvSpPr>
        <p:spPr>
          <a:xfrm>
            <a:off x="5895975" y="139148"/>
            <a:ext cx="3248023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157B452-A578-2C41-8127-5539B4BB1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4191209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9D716E-1CF3-9042-9DD1-4AAD039355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817297"/>
            <a:ext cx="4191000" cy="2686327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680"/>
              </a:lnSpc>
              <a:spcBef>
                <a:spcPts val="75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0522682-F92A-144E-938B-45336A6368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435188"/>
            <a:ext cx="4191000" cy="382110"/>
          </a:xfrm>
        </p:spPr>
        <p:txBody>
          <a:bodyPr>
            <a:norm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E424E-5889-7847-838F-5925BED8A9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3CA1E-7A7E-DF47-984B-664CF3C086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94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,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D299AF-B7C4-AB4D-BC54-733C75A44911}"/>
              </a:ext>
            </a:extLst>
          </p:cNvPr>
          <p:cNvSpPr/>
          <p:nvPr userDrawn="1"/>
        </p:nvSpPr>
        <p:spPr>
          <a:xfrm>
            <a:off x="0" y="116732"/>
            <a:ext cx="3320374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2F810-22CB-2B43-91C2-51FFAA239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086" y="682052"/>
            <a:ext cx="2484202" cy="146451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A9E52-51FA-9F4C-9DB4-48F3FAA96946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0C8D-7C8F-F44C-9245-C8E54948B279}"/>
              </a:ext>
            </a:extLst>
          </p:cNvPr>
          <p:cNvSpPr/>
          <p:nvPr userDrawn="1"/>
        </p:nvSpPr>
        <p:spPr>
          <a:xfrm>
            <a:off x="8841441" y="139148"/>
            <a:ext cx="302557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EB1531-8C6C-9547-9EC3-C6E24B848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5000"/>
          </a:blip>
          <a:srcRect l="45063" t="25956" r="45411" b="58583"/>
          <a:stretch/>
        </p:blipFill>
        <p:spPr>
          <a:xfrm>
            <a:off x="674557" y="1672992"/>
            <a:ext cx="2645817" cy="280821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A1A05-EE43-614A-9F7E-27041F9BD6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576B9-EA1D-964E-A0C5-3739614459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9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,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6E82-E25B-CE41-A908-43BD2EC2B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886" y="537738"/>
            <a:ext cx="4173114" cy="4691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C5C3F7-814B-F644-B33E-D033B1334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2518" y="537738"/>
            <a:ext cx="6165476" cy="469175"/>
          </a:xfrm>
        </p:spPr>
        <p:txBody>
          <a:bodyPr anchor="ctr"/>
          <a:lstStyle>
            <a:lvl1pPr>
              <a:defRPr spc="50" baseline="0"/>
            </a:lvl1pPr>
          </a:lstStyle>
          <a:p>
            <a:pPr lvl="0"/>
            <a:r>
              <a:rPr lang="en-US" dirty="0"/>
              <a:t>SUBHEAD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E2933-6B02-0144-BF1A-69A51D5C03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18749-87A2-0341-9D35-5E74E8AB75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88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6 or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42E8-9C39-454E-ADD6-58C0005063C5}"/>
              </a:ext>
            </a:extLst>
          </p:cNvPr>
          <p:cNvSpPr/>
          <p:nvPr userDrawn="1"/>
        </p:nvSpPr>
        <p:spPr>
          <a:xfrm flipH="1">
            <a:off x="2983149" y="479897"/>
            <a:ext cx="6160850" cy="39494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 dirty="0">
              <a:latin typeface="Muli Regular" charset="0"/>
            </a:endParaRP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DB7D153-61A8-B34E-A15C-9B46F446BCA3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519701" y="2474121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336015-19B8-2247-9DF3-762298B05F5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519702" y="969579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DE58043-A190-A54E-A57D-DB8D7710CA6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25619" y="971585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21A2D792-C3A8-B94C-8D1A-FF993AF9B64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31536" y="969579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6F74465-B7AF-DC42-B0E0-DAEE3F794FD1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425618" y="2474123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09C94A2A-6979-4D49-945C-5C430721B08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331535" y="2474122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C63A3F1-3298-8C4D-984E-C388DD747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98" y="479897"/>
            <a:ext cx="2331155" cy="13421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9B350A66-F079-A443-A6E6-F4E8B55CB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1798" y="1398494"/>
            <a:ext cx="2331155" cy="3069802"/>
          </a:xfrm>
        </p:spPr>
        <p:txBody>
          <a:bodyPr>
            <a:normAutofit/>
          </a:bodyPr>
          <a:lstStyle>
            <a:lvl1pPr marL="285750" indent="-194310" algn="l">
              <a:lnSpc>
                <a:spcPts val="172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br>
              <a:rPr lang="en-US" dirty="0"/>
            </a:b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6ABDF-2326-9E45-8E5D-9E5FC6E22C9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1559F-D07E-9448-A48A-3FAC382488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09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Gallery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BE99-52AB-F04F-930B-3FC4609BFACD}"/>
              </a:ext>
            </a:extLst>
          </p:cNvPr>
          <p:cNvSpPr/>
          <p:nvPr userDrawn="1"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36912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3AF38-E211-6242-BDED-D2C0F25B71E7}"/>
              </a:ext>
            </a:extLst>
          </p:cNvPr>
          <p:cNvSpPr/>
          <p:nvPr userDrawn="1"/>
        </p:nvSpPr>
        <p:spPr>
          <a:xfrm>
            <a:off x="0" y="400050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74FF91-56F8-4041-8084-DCA6FE3768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280" y="1704616"/>
            <a:ext cx="1874520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890E7C6-6DB0-2747-A517-8DEE6CDE9D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26179" y="1704616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770EB97E-35CF-6846-8293-859346561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7790" y="1704616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7E2AC7-593C-1A48-9B8F-BCBC2F014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259" y="1704615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DA595-6767-6E47-88AB-C69BAECFD82E}"/>
              </a:ext>
            </a:extLst>
          </p:cNvPr>
          <p:cNvSpPr/>
          <p:nvPr userDrawn="1"/>
        </p:nvSpPr>
        <p:spPr>
          <a:xfrm>
            <a:off x="62028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F9943-07F2-8149-AEE3-39D76BFF5AD7}"/>
              </a:ext>
            </a:extLst>
          </p:cNvPr>
          <p:cNvSpPr/>
          <p:nvPr userDrawn="1"/>
        </p:nvSpPr>
        <p:spPr>
          <a:xfrm>
            <a:off x="262475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F5B73-4FB9-BA4B-84DD-9FC6B4AC685B}"/>
              </a:ext>
            </a:extLst>
          </p:cNvPr>
          <p:cNvSpPr/>
          <p:nvPr userDrawn="1"/>
        </p:nvSpPr>
        <p:spPr>
          <a:xfrm>
            <a:off x="4636361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7F1AE-1B0E-1142-BDE6-15F85C0D8411}"/>
              </a:ext>
            </a:extLst>
          </p:cNvPr>
          <p:cNvSpPr/>
          <p:nvPr userDrawn="1"/>
        </p:nvSpPr>
        <p:spPr>
          <a:xfrm>
            <a:off x="664083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8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er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CE0D07B-C2E4-C644-90AF-440D283DA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260" y="34796"/>
            <a:ext cx="8034621" cy="2251187"/>
          </a:xfrm>
          <a:ln>
            <a:noFill/>
          </a:ln>
        </p:spPr>
        <p:txBody>
          <a:bodyPr>
            <a:noAutofit/>
          </a:bodyPr>
          <a:lstStyle>
            <a:lvl1pPr algn="l">
              <a:defRPr sz="4800" spc="300">
                <a:latin typeface="Abolition" pitchFamily="2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8F8307-4C4B-6443-ACF1-41CB053457E3}"/>
              </a:ext>
            </a:extLst>
          </p:cNvPr>
          <p:cNvCxnSpPr/>
          <p:nvPr userDrawn="1"/>
        </p:nvCxnSpPr>
        <p:spPr>
          <a:xfrm>
            <a:off x="605118" y="591655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E2F6D8-C540-8E4C-B7F4-6A07B5B2D99C}"/>
              </a:ext>
            </a:extLst>
          </p:cNvPr>
          <p:cNvCxnSpPr/>
          <p:nvPr userDrawn="1"/>
        </p:nvCxnSpPr>
        <p:spPr>
          <a:xfrm>
            <a:off x="605118" y="1698797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4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gallery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BE99-52AB-F04F-930B-3FC4609BFACD}"/>
              </a:ext>
            </a:extLst>
          </p:cNvPr>
          <p:cNvSpPr/>
          <p:nvPr userDrawn="1"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36912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3AF38-E211-6242-BDED-D2C0F25B71E7}"/>
              </a:ext>
            </a:extLst>
          </p:cNvPr>
          <p:cNvSpPr/>
          <p:nvPr userDrawn="1"/>
        </p:nvSpPr>
        <p:spPr>
          <a:xfrm>
            <a:off x="0" y="4017764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DA595-6767-6E47-88AB-C69BAECFD82E}"/>
              </a:ext>
            </a:extLst>
          </p:cNvPr>
          <p:cNvSpPr/>
          <p:nvPr userDrawn="1"/>
        </p:nvSpPr>
        <p:spPr>
          <a:xfrm>
            <a:off x="620280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F9943-07F2-8149-AEE3-39D76BFF5AD7}"/>
              </a:ext>
            </a:extLst>
          </p:cNvPr>
          <p:cNvSpPr/>
          <p:nvPr userDrawn="1"/>
        </p:nvSpPr>
        <p:spPr>
          <a:xfrm>
            <a:off x="2630726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F5B73-4FB9-BA4B-84DD-9FC6B4AC685B}"/>
              </a:ext>
            </a:extLst>
          </p:cNvPr>
          <p:cNvSpPr/>
          <p:nvPr userDrawn="1"/>
        </p:nvSpPr>
        <p:spPr>
          <a:xfrm>
            <a:off x="4629792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7F1AE-1B0E-1142-BDE6-15F85C0D8411}"/>
              </a:ext>
            </a:extLst>
          </p:cNvPr>
          <p:cNvSpPr/>
          <p:nvPr userDrawn="1"/>
        </p:nvSpPr>
        <p:spPr>
          <a:xfrm>
            <a:off x="6645604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C0AB91-AE22-8F4F-B0BC-99D98181E680}"/>
              </a:ext>
            </a:extLst>
          </p:cNvPr>
          <p:cNvSpPr/>
          <p:nvPr userDrawn="1"/>
        </p:nvSpPr>
        <p:spPr>
          <a:xfrm>
            <a:off x="619077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F4F1-A0CE-194A-99F7-2918509C6C49}"/>
              </a:ext>
            </a:extLst>
          </p:cNvPr>
          <p:cNvSpPr/>
          <p:nvPr userDrawn="1"/>
        </p:nvSpPr>
        <p:spPr>
          <a:xfrm>
            <a:off x="2629523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3E50DA-7B8F-6A49-A19F-6956D1A26B7F}"/>
              </a:ext>
            </a:extLst>
          </p:cNvPr>
          <p:cNvSpPr/>
          <p:nvPr userDrawn="1"/>
        </p:nvSpPr>
        <p:spPr>
          <a:xfrm>
            <a:off x="4628589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AAEC86-254A-974D-8B29-05FD6132BC2D}"/>
              </a:ext>
            </a:extLst>
          </p:cNvPr>
          <p:cNvSpPr/>
          <p:nvPr userDrawn="1"/>
        </p:nvSpPr>
        <p:spPr>
          <a:xfrm>
            <a:off x="6644401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4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allery,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B5AD87-CC57-C14A-90CC-6DE93EAE48A0}"/>
              </a:ext>
            </a:extLst>
          </p:cNvPr>
          <p:cNvSpPr/>
          <p:nvPr userDrawn="1"/>
        </p:nvSpPr>
        <p:spPr>
          <a:xfrm>
            <a:off x="0" y="1142999"/>
            <a:ext cx="9144000" cy="28747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21557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ECBA7-0A4E-A44A-8F84-264B7C3204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1750B-6A57-6F4A-BAED-0846F1391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62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26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96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B194FCFE-F54C-7841-BBA7-187F1D4E0648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75000"/>
                </a:schemeClr>
              </a:gs>
              <a:gs pos="68000">
                <a:schemeClr val="accent5">
                  <a:lumMod val="50000"/>
                </a:scheme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81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B194FCFE-F54C-7841-BBA7-187F1D4E0648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9000">
                <a:schemeClr val="accent1">
                  <a:alpha val="75000"/>
                  <a:lumMod val="90000"/>
                  <a:lumOff val="10000"/>
                </a:schemeClr>
              </a:gs>
              <a:gs pos="50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er Gra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770749DD-4C88-474C-A8FE-1D8232AF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260" y="34796"/>
            <a:ext cx="8034621" cy="2251187"/>
          </a:xfrm>
          <a:ln>
            <a:noFill/>
          </a:ln>
        </p:spPr>
        <p:txBody>
          <a:bodyPr>
            <a:noAutofit/>
          </a:bodyPr>
          <a:lstStyle>
            <a:lvl1pPr algn="l">
              <a:defRPr sz="4800" spc="300">
                <a:latin typeface="Abolition" pitchFamily="2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309716-98B0-DE43-BA19-29BD610C7EB2}"/>
              </a:ext>
            </a:extLst>
          </p:cNvPr>
          <p:cNvCxnSpPr/>
          <p:nvPr userDrawn="1"/>
        </p:nvCxnSpPr>
        <p:spPr>
          <a:xfrm>
            <a:off x="605118" y="591655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81A89B-40C8-5744-9E65-2FC77BC156CD}"/>
              </a:ext>
            </a:extLst>
          </p:cNvPr>
          <p:cNvCxnSpPr/>
          <p:nvPr userDrawn="1"/>
        </p:nvCxnSpPr>
        <p:spPr>
          <a:xfrm>
            <a:off x="605118" y="1698797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30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43BAF3-7A31-4B45-9099-035BC373E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8283" y="1711787"/>
            <a:ext cx="4898717" cy="2819182"/>
          </a:xfrm>
        </p:spPr>
        <p:txBody>
          <a:bodyPr>
            <a:noAutofit/>
          </a:bodyPr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 sz="1400" spc="20" baseline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99D334D-2533-6E48-9EF8-BE59D29480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7246" y="1062913"/>
            <a:ext cx="3341688" cy="2891181"/>
          </a:xfr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3F1E70-23C0-764B-8E97-AD7C6DA9B00D}"/>
              </a:ext>
            </a:extLst>
          </p:cNvPr>
          <p:cNvSpPr/>
          <p:nvPr userDrawn="1"/>
        </p:nvSpPr>
        <p:spPr>
          <a:xfrm>
            <a:off x="5494738" y="951264"/>
            <a:ext cx="3346704" cy="137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03EBDAC-B5B3-6F4C-9420-6C96C4E74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558" y="466416"/>
            <a:ext cx="4898717" cy="518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6C8243-B7BC-DC4F-90A7-7EA801AC9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284" y="1329677"/>
            <a:ext cx="4898716" cy="382110"/>
          </a:xfrm>
        </p:spPr>
        <p:txBody>
          <a:bodyPr>
            <a:no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C1DF36-2526-8D40-854C-D53DB4595C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4A67AE-6F12-344F-8718-33C755B55C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8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5322" y="1435188"/>
            <a:ext cx="5856515" cy="382110"/>
          </a:xfrm>
        </p:spPr>
        <p:txBody>
          <a:bodyPr>
            <a:no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A3C1A0B-A322-BC41-A124-483B9141A4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5322" y="1817297"/>
            <a:ext cx="5856515" cy="2543001"/>
          </a:xfrm>
        </p:spPr>
        <p:txBody>
          <a:bodyPr>
            <a:noAutofit/>
          </a:bodyPr>
          <a:lstStyle>
            <a:lvl1pPr marL="285750" indent="-194310" algn="l">
              <a:lnSpc>
                <a:spcPts val="182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183F1-D288-C341-A6EC-541166B32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B1225-5AD3-8F4B-BA89-4D8A3130FF6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0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1509-E2A0-7E44-B5E5-5E5DDBB56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CD4B7BB-C6B1-4047-93CA-4A6BC6CAD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49" y="1565595"/>
            <a:ext cx="7886700" cy="2876931"/>
          </a:xfrm>
        </p:spPr>
        <p:txBody>
          <a:bodyPr numCol="2" spcCol="457200">
            <a:noAutofit/>
          </a:bodyPr>
          <a:lstStyle>
            <a:lvl1pPr marL="285750" indent="-194310" algn="l">
              <a:lnSpc>
                <a:spcPts val="182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  <a:p>
            <a:pPr lvl="0"/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semper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pulvinar.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EA19FC-85B9-A74F-AD5A-59ABB75812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7EF3A-0A9F-E14C-9FC6-E8477BAFA8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63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1470" y="1449027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1A618D6-EB63-EA43-A21C-B103C35BC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1470" y="2542769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DDEC8D-78EC-A644-8B8B-9708FEC341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1471" y="3636511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1470" y="1710691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15E79F7-F96B-B74D-A872-5DD93CD261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470" y="2802468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359F78B-FA29-2044-A54D-9B0DD377B1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1470" y="3904302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38EC65-2C85-C046-9738-37708E9478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F4566-2799-E844-91E1-99813A0D72D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0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74445"/>
            <a:ext cx="7886700" cy="271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B19DA-7078-8248-93A9-40A85B001A1C}"/>
              </a:ext>
            </a:extLst>
          </p:cNvPr>
          <p:cNvCxnSpPr/>
          <p:nvPr userDrawn="1"/>
        </p:nvCxnSpPr>
        <p:spPr>
          <a:xfrm>
            <a:off x="302559" y="4715533"/>
            <a:ext cx="853888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9FAD1C2-7B31-4845-82E3-2D766FA7E142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3EB39-BDD5-3540-B088-F494392B9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29249" y="476333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 spc="100" baseline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POLY TRAVEL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EE155-D1A5-5C42-B024-39462222F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399" y="4763334"/>
            <a:ext cx="40864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F_logo_grn.pn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9" y="4808108"/>
            <a:ext cx="1062645" cy="2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2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7" r:id="rId3"/>
    <p:sldLayoutId id="2147483661" r:id="rId4"/>
    <p:sldLayoutId id="2147483672" r:id="rId5"/>
    <p:sldLayoutId id="2147483662" r:id="rId6"/>
    <p:sldLayoutId id="2147483663" r:id="rId7"/>
    <p:sldLayoutId id="2147483685" r:id="rId8"/>
    <p:sldLayoutId id="2147483680" r:id="rId9"/>
    <p:sldLayoutId id="2147483687" r:id="rId10"/>
    <p:sldLayoutId id="2147483686" r:id="rId11"/>
    <p:sldLayoutId id="2147483688" r:id="rId12"/>
    <p:sldLayoutId id="2147483679" r:id="rId13"/>
    <p:sldLayoutId id="2147483689" r:id="rId14"/>
    <p:sldLayoutId id="2147483666" r:id="rId15"/>
    <p:sldLayoutId id="2147483675" r:id="rId16"/>
    <p:sldLayoutId id="2147483678" r:id="rId17"/>
    <p:sldLayoutId id="2147483684" r:id="rId18"/>
    <p:sldLayoutId id="2147483667" r:id="rId19"/>
    <p:sldLayoutId id="2147483681" r:id="rId20"/>
    <p:sldLayoutId id="2147483682" r:id="rId21"/>
    <p:sldLayoutId id="2147483683" r:id="rId22"/>
    <p:sldLayoutId id="2147483690" r:id="rId23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kern="1200" spc="300" baseline="0">
          <a:solidFill>
            <a:schemeClr val="tx1"/>
          </a:solidFill>
          <a:latin typeface="Abolition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None/>
        <a:defRPr sz="1400" b="0" i="0" kern="800" cap="none" spc="2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200" b="0" i="0" kern="1200" spc="2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200" b="0" i="0" kern="1200" spc="10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000" b="0" i="0" kern="1200" spc="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74445"/>
            <a:ext cx="7886700" cy="271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B19DA-7078-8248-93A9-40A85B001A1C}"/>
              </a:ext>
            </a:extLst>
          </p:cNvPr>
          <p:cNvCxnSpPr/>
          <p:nvPr userDrawn="1"/>
        </p:nvCxnSpPr>
        <p:spPr>
          <a:xfrm>
            <a:off x="302559" y="4715533"/>
            <a:ext cx="853888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530DC3D-BF7F-1F46-88ED-5ED2C1D507F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99976" y="4687685"/>
            <a:ext cx="1342074" cy="4927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FAD1C2-7B31-4845-82E3-2D766FA7E142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3EB39-BDD5-3540-B088-F494392B9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18900" y="476333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 spc="100" baseline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EE155-D1A5-5C42-B024-39462222F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399" y="4763334"/>
            <a:ext cx="40864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kern="1200" spc="300" baseline="0">
          <a:solidFill>
            <a:schemeClr val="tx1"/>
          </a:solidFill>
          <a:latin typeface="Abolition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None/>
        <a:defRPr sz="1400" b="0" i="0" kern="800" cap="none" spc="2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200" b="0" i="0" kern="1200" spc="2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200" b="0" i="0" kern="1200" spc="10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000" b="0" i="0" kern="1200" spc="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D452-BE43-402D-8027-C9489B0307EF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" y="140111"/>
            <a:ext cx="9127023" cy="45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4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96980" y="2678857"/>
            <a:ext cx="717586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183E340-9CF0-6E47-8F31-D45D5FD1C7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77427F7-EC67-8846-A42C-846F8F6D9F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06738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REQUEST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821683" y="511587"/>
            <a:ext cx="2502238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APPROVAL FLOW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752422" y="523303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05955" y="2118122"/>
            <a:ext cx="1125864" cy="11214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1.</a:t>
            </a:r>
          </a:p>
          <a:p>
            <a:pPr algn="ctr"/>
            <a:r>
              <a:rPr lang="en-US" sz="1100" b="1" dirty="0"/>
              <a:t>Cost Object Approver</a:t>
            </a:r>
          </a:p>
        </p:txBody>
      </p:sp>
      <p:sp>
        <p:nvSpPr>
          <p:cNvPr id="12" name="Oval 11"/>
          <p:cNvSpPr/>
          <p:nvPr/>
        </p:nvSpPr>
        <p:spPr>
          <a:xfrm>
            <a:off x="1843102" y="2118122"/>
            <a:ext cx="1125864" cy="11214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2.</a:t>
            </a:r>
          </a:p>
          <a:p>
            <a:pPr algn="ctr"/>
            <a:r>
              <a:rPr lang="en-US" sz="1100" b="1" dirty="0"/>
              <a:t>Manager/ </a:t>
            </a:r>
            <a:r>
              <a:rPr lang="en-US" sz="1100" b="1" spc="-20" dirty="0"/>
              <a:t>Supervisor</a:t>
            </a:r>
          </a:p>
        </p:txBody>
      </p:sp>
      <p:sp>
        <p:nvSpPr>
          <p:cNvPr id="13" name="Oval 12"/>
          <p:cNvSpPr/>
          <p:nvPr/>
        </p:nvSpPr>
        <p:spPr>
          <a:xfrm>
            <a:off x="3288318" y="2118122"/>
            <a:ext cx="1125864" cy="11214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3.</a:t>
            </a:r>
          </a:p>
          <a:p>
            <a:pPr algn="ctr"/>
            <a:r>
              <a:rPr lang="en-US" sz="1100" b="1" dirty="0"/>
              <a:t>Unit or Division Head</a:t>
            </a:r>
          </a:p>
        </p:txBody>
      </p:sp>
      <p:sp>
        <p:nvSpPr>
          <p:cNvPr id="14" name="Oval 13"/>
          <p:cNvSpPr/>
          <p:nvPr/>
        </p:nvSpPr>
        <p:spPr>
          <a:xfrm>
            <a:off x="6174855" y="2118122"/>
            <a:ext cx="1125864" cy="11214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5.</a:t>
            </a:r>
          </a:p>
          <a:p>
            <a:pPr algn="ctr"/>
            <a:r>
              <a:rPr lang="en-US" sz="1100" b="1" dirty="0"/>
              <a:t>Int’l Center AVP</a:t>
            </a:r>
          </a:p>
        </p:txBody>
      </p:sp>
      <p:sp>
        <p:nvSpPr>
          <p:cNvPr id="15" name="Oval 14"/>
          <p:cNvSpPr/>
          <p:nvPr/>
        </p:nvSpPr>
        <p:spPr>
          <a:xfrm>
            <a:off x="4728826" y="2118122"/>
            <a:ext cx="1125864" cy="11214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4.</a:t>
            </a:r>
          </a:p>
          <a:p>
            <a:pPr algn="ctr"/>
            <a:r>
              <a:rPr lang="en-US" sz="1100" b="1" dirty="0"/>
              <a:t>Exception </a:t>
            </a:r>
          </a:p>
          <a:p>
            <a:pPr algn="ctr"/>
            <a:r>
              <a:rPr lang="en-US" sz="1100" b="1" dirty="0"/>
              <a:t>Approver</a:t>
            </a:r>
          </a:p>
        </p:txBody>
      </p:sp>
      <p:sp>
        <p:nvSpPr>
          <p:cNvPr id="19" name="Oval 18"/>
          <p:cNvSpPr/>
          <p:nvPr/>
        </p:nvSpPr>
        <p:spPr>
          <a:xfrm>
            <a:off x="7600147" y="2118122"/>
            <a:ext cx="1125864" cy="11214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/>
              <a:t>6.</a:t>
            </a:r>
          </a:p>
          <a:p>
            <a:pPr algn="ctr"/>
            <a:r>
              <a:rPr lang="en-US" sz="1100" b="1" dirty="0"/>
              <a:t> High Risk travel Approver</a:t>
            </a:r>
            <a:endParaRPr lang="en-US" sz="1100" b="1" dirty="0"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944" y="3223000"/>
            <a:ext cx="10935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Adds </a:t>
            </a:r>
          </a:p>
          <a:p>
            <a:pPr algn="ctr"/>
            <a:r>
              <a:rPr lang="en-US" sz="1100" b="1" dirty="0"/>
              <a:t>Unit or Division</a:t>
            </a:r>
          </a:p>
          <a:p>
            <a:pPr algn="ctr"/>
            <a:r>
              <a:rPr lang="en-US" sz="1100" b="1" dirty="0"/>
              <a:t>Head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38022" y="3223000"/>
            <a:ext cx="1122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Verifies/ Adds </a:t>
            </a:r>
          </a:p>
          <a:p>
            <a:pPr algn="ctr"/>
            <a:r>
              <a:rPr lang="en-US" sz="1100" b="1" dirty="0"/>
              <a:t>Unit or Division Head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5554" y="1336180"/>
            <a:ext cx="401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200" dirty="0">
                <a:solidFill>
                  <a:schemeClr val="accent4"/>
                </a:solidFill>
                <a:latin typeface="Utopia Std" panose="02040603060506020204" pitchFamily="18" charset="0"/>
              </a:rPr>
              <a:t>ADMINISTRATION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7153" y="4371571"/>
            <a:ext cx="6609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All approvers are responsible for reviewing all material including PDF before approving</a:t>
            </a:r>
          </a:p>
        </p:txBody>
      </p:sp>
    </p:spTree>
    <p:extLst>
      <p:ext uri="{BB962C8B-B14F-4D97-AF65-F5344CB8AC3E}">
        <p14:creationId xmlns:p14="http://schemas.microsoft.com/office/powerpoint/2010/main" val="304499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95651" y="1456128"/>
            <a:ext cx="5856515" cy="382110"/>
          </a:xfrm>
        </p:spPr>
        <p:txBody>
          <a:bodyPr/>
          <a:lstStyle/>
          <a:p>
            <a:r>
              <a:rPr lang="en-US" b="0" spc="200" dirty="0">
                <a:latin typeface="Utopia Std" panose="02040603060506020204" pitchFamily="18" charset="0"/>
              </a:rPr>
              <a:t>TRAVELER: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request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729587" y="677058"/>
            <a:ext cx="339922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Responsibilities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735452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E7F5F-19C0-C049-AFD1-C1351F8CB66A}"/>
              </a:ext>
            </a:extLst>
          </p:cNvPr>
          <p:cNvGrpSpPr/>
          <p:nvPr/>
        </p:nvGrpSpPr>
        <p:grpSpPr>
          <a:xfrm>
            <a:off x="1017534" y="1428126"/>
            <a:ext cx="373769" cy="373769"/>
            <a:chOff x="5630571" y="652905"/>
            <a:chExt cx="373769" cy="3737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426A76-2DF9-D941-99D2-F2F053BD2082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A4093B2-955A-6345-A73D-E6FB16008997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  <p:sp>
        <p:nvSpPr>
          <p:cNvPr id="18" name="Text Placeholder 2"/>
          <p:cNvSpPr txBox="1">
            <a:spLocks/>
          </p:cNvSpPr>
          <p:nvPr/>
        </p:nvSpPr>
        <p:spPr>
          <a:xfrm>
            <a:off x="1125303" y="1950496"/>
            <a:ext cx="6038342" cy="1170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194310" algn="l" defTabSz="685800" rtl="0" eaLnBrk="1" latinLnBrk="0" hangingPunct="1">
              <a:lnSpc>
                <a:spcPts val="1820"/>
              </a:lnSpc>
              <a:spcBef>
                <a:spcPts val="750"/>
              </a:spcBef>
              <a:spcAft>
                <a:spcPts val="300"/>
              </a:spcAft>
              <a:buSzPct val="75000"/>
              <a:buFont typeface="Arial" panose="020B0604020202020204" pitchFamily="34" charset="0"/>
              <a:buChar char="•"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94945"/>
            <a:r>
              <a:rPr lang="en-US" sz="1600" dirty="0">
                <a:latin typeface="Source Sans Pro"/>
                <a:ea typeface="Source Sans Pro"/>
              </a:rPr>
              <a:t>Required documents are attached to Request to route for ALL proper approvals</a:t>
            </a:r>
            <a:endParaRPr lang="en-US">
              <a:latin typeface="Source Sans Pro"/>
              <a:ea typeface="Source Sans Pro"/>
            </a:endParaRPr>
          </a:p>
          <a:p>
            <a:pPr indent="-194945"/>
            <a:r>
              <a:rPr lang="en-US" sz="1600" dirty="0"/>
              <a:t>Business and personal travel is clearly indicated </a:t>
            </a:r>
            <a:endParaRPr lang="en-US" sz="1600" dirty="0">
              <a:ea typeface="Source Sans Pro" panose="020B0503030403020204" pitchFamily="34" charset="0"/>
            </a:endParaRPr>
          </a:p>
          <a:p>
            <a:pPr indent="-194945"/>
            <a:r>
              <a:rPr lang="en-US" sz="1600" dirty="0"/>
              <a:t>Requested budget only reflects business travel</a:t>
            </a:r>
            <a:endParaRPr lang="en-US" sz="1600" dirty="0">
              <a:ea typeface="Source Sans Pro" panose="020B0503030403020204" pitchFamily="34" charset="0"/>
            </a:endParaRPr>
          </a:p>
          <a:p>
            <a:pPr indent="-194945"/>
            <a:r>
              <a:rPr lang="en-US" sz="1600" dirty="0"/>
              <a:t>Upon approval, review the Request’s Audit Trail to ensure ALL proper approvers have reviewed and approved the international Request</a:t>
            </a:r>
            <a:endParaRPr lang="en-US" sz="1600" dirty="0">
              <a:ea typeface="Source Sans Pro" panose="020B0503030403020204" pitchFamily="34" charset="0"/>
            </a:endParaRPr>
          </a:p>
          <a:p>
            <a:pPr lvl="1"/>
            <a:endParaRPr lang="en-US" sz="800" dirty="0"/>
          </a:p>
          <a:p>
            <a:pPr lvl="1"/>
            <a:endParaRPr lang="en-US" dirty="0"/>
          </a:p>
          <a:p>
            <a:pPr lvl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62778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95651" y="1330488"/>
            <a:ext cx="5856515" cy="382110"/>
          </a:xfrm>
        </p:spPr>
        <p:txBody>
          <a:bodyPr/>
          <a:lstStyle/>
          <a:p>
            <a:r>
              <a:rPr lang="en-US" b="0" spc="200" dirty="0">
                <a:latin typeface="Utopia Std" panose="02040603060506020204" pitchFamily="18" charset="0"/>
              </a:rPr>
              <a:t>APPROVERS: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123296" y="1726557"/>
            <a:ext cx="6540912" cy="117079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94945"/>
            <a:r>
              <a:rPr lang="en-US" sz="1600" dirty="0"/>
              <a:t>COA adds Dean or Unit/Division Head to Approval Flow</a:t>
            </a:r>
            <a:endParaRPr lang="en-US"/>
          </a:p>
          <a:p>
            <a:pPr indent="-194945"/>
            <a:r>
              <a:rPr lang="en-US" sz="1600" dirty="0"/>
              <a:t>Manager/ Supervisor ensure Dean or Unit/Division Head is included in Approval Flow</a:t>
            </a:r>
            <a:endParaRPr lang="en-US" sz="1600" dirty="0">
              <a:ea typeface="Source Sans Pro" panose="020B0503030403020204" pitchFamily="34" charset="0"/>
            </a:endParaRPr>
          </a:p>
          <a:p>
            <a:pPr indent="-194945"/>
            <a:r>
              <a:rPr lang="en-US" sz="1600" dirty="0">
                <a:latin typeface="Source Sans Pro"/>
                <a:ea typeface="Source Sans Pro"/>
              </a:rPr>
              <a:t>All approver review all content</a:t>
            </a:r>
          </a:p>
          <a:p>
            <a:pPr marL="460375" lvl="1" indent="-174625">
              <a:buFont typeface="Arial" panose="020B0604020202020204" pitchFamily="34" charset="0"/>
              <a:buChar char="•"/>
            </a:pPr>
            <a:r>
              <a:rPr lang="en-US" sz="1300" dirty="0"/>
              <a:t>Valid business reason for travel</a:t>
            </a:r>
          </a:p>
          <a:p>
            <a:pPr marL="460375" lvl="1" indent="-174625">
              <a:buFont typeface="Arial" panose="020B0604020202020204" pitchFamily="34" charset="0"/>
              <a:buChar char="•"/>
            </a:pPr>
            <a:r>
              <a:rPr lang="en-US" sz="1300" dirty="0"/>
              <a:t>Business and personal travel are clearly indicated ensuring requested budget is only for business travel</a:t>
            </a:r>
          </a:p>
          <a:p>
            <a:pPr lvl="1"/>
            <a:endParaRPr lang="en-US" sz="800" dirty="0"/>
          </a:p>
          <a:p>
            <a:pPr lvl="1"/>
            <a:endParaRPr lang="en-US" dirty="0"/>
          </a:p>
          <a:p>
            <a:pPr lvl="1"/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request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729587" y="677058"/>
            <a:ext cx="339922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Responsibilities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735452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E7F5F-19C0-C049-AFD1-C1351F8CB66A}"/>
              </a:ext>
            </a:extLst>
          </p:cNvPr>
          <p:cNvGrpSpPr/>
          <p:nvPr/>
        </p:nvGrpSpPr>
        <p:grpSpPr>
          <a:xfrm>
            <a:off x="1017534" y="1302486"/>
            <a:ext cx="373769" cy="373769"/>
            <a:chOff x="5630571" y="652905"/>
            <a:chExt cx="373769" cy="3737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426A76-2DF9-D941-99D2-F2F053BD2082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A4093B2-955A-6345-A73D-E6FB16008997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207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olition"/>
              </a:rPr>
              <a:t>EXPENSE REPORT </a:t>
            </a:r>
            <a:br>
              <a:rPr lang="en-US" dirty="0">
                <a:latin typeface="Abolition"/>
              </a:rPr>
            </a:br>
            <a:r>
              <a:rPr lang="en-US" dirty="0">
                <a:latin typeface="Abolition"/>
              </a:rPr>
              <a:t> international TRAVEL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0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049111" y="1812130"/>
            <a:ext cx="6200503" cy="25430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 </a:t>
            </a:r>
            <a:r>
              <a:rPr lang="en-US" b="1" dirty="0"/>
              <a:t>Travel Allowance Itinerary</a:t>
            </a:r>
            <a:r>
              <a:rPr lang="en-US" dirty="0"/>
              <a:t> is required for specific expense types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Source Sans Pro"/>
                <a:ea typeface="Source Sans Pro"/>
              </a:rPr>
              <a:t>Sets daily allowances for these expense types. Add this BEFORE adding expenses </a:t>
            </a:r>
            <a:endParaRPr lang="en-US">
              <a:ea typeface="Source Sans Pro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latin typeface="Source Sans Pro"/>
                <a:ea typeface="Source Sans Pro"/>
              </a:rPr>
              <a:t>Breakfast</a:t>
            </a:r>
            <a:r>
              <a:rPr lang="en-US" dirty="0">
                <a:latin typeface="Source Sans Pro"/>
                <a:ea typeface="Source Sans Pro"/>
              </a:rPr>
              <a:t>, </a:t>
            </a:r>
            <a:r>
              <a:rPr lang="en-US" b="1" dirty="0">
                <a:latin typeface="Source Sans Pro"/>
                <a:ea typeface="Source Sans Pro"/>
              </a:rPr>
              <a:t>Lunch,</a:t>
            </a:r>
            <a:r>
              <a:rPr lang="en-US" dirty="0">
                <a:latin typeface="Source Sans Pro"/>
                <a:ea typeface="Source Sans Pro"/>
              </a:rPr>
              <a:t> </a:t>
            </a:r>
            <a:r>
              <a:rPr lang="en-US" b="1" dirty="0">
                <a:latin typeface="Source Sans Pro"/>
                <a:ea typeface="Source Sans Pro"/>
              </a:rPr>
              <a:t>Dinner, </a:t>
            </a:r>
            <a:r>
              <a:rPr lang="en-US" dirty="0">
                <a:latin typeface="Source Sans Pro"/>
                <a:ea typeface="Source Sans Pro"/>
              </a:rPr>
              <a:t>and </a:t>
            </a:r>
            <a:r>
              <a:rPr lang="en-US" b="1" dirty="0">
                <a:latin typeface="Source Sans Pro"/>
                <a:ea typeface="Source Sans Pro"/>
              </a:rPr>
              <a:t>Incidental</a:t>
            </a:r>
            <a:r>
              <a:rPr lang="en-US" dirty="0">
                <a:latin typeface="Source Sans Pro"/>
                <a:ea typeface="Source Sans Pro"/>
              </a:rPr>
              <a:t> expense types cannot be used, instead…</a:t>
            </a:r>
          </a:p>
          <a:p>
            <a:pPr>
              <a:lnSpc>
                <a:spcPct val="100000"/>
              </a:lnSpc>
            </a:pPr>
            <a:r>
              <a:rPr lang="en-US" b="1" dirty="0">
                <a:latin typeface="Source Sans Pro"/>
                <a:ea typeface="Source Sans Pro"/>
              </a:rPr>
              <a:t>Meals &amp; Incidentals – International, Alaska, &amp; Hawaii and U.S. Possessions </a:t>
            </a:r>
            <a:r>
              <a:rPr lang="en-US" dirty="0">
                <a:latin typeface="Source Sans Pro"/>
                <a:ea typeface="Source Sans Pro"/>
              </a:rPr>
              <a:t>expense type must be used for all meals and incidentals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use this expense type multiple times in one day, as long as total does not exceed daily allowance limit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Travel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413723" y="677058"/>
            <a:ext cx="415687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Expense Report Requirements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422839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BA9ECEB-D08D-D147-98DA-677CFB40663B}"/>
              </a:ext>
            </a:extLst>
          </p:cNvPr>
          <p:cNvSpPr txBox="1">
            <a:spLocks/>
          </p:cNvSpPr>
          <p:nvPr/>
        </p:nvSpPr>
        <p:spPr>
          <a:xfrm>
            <a:off x="922831" y="1448102"/>
            <a:ext cx="7963994" cy="24677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200" dirty="0">
                <a:solidFill>
                  <a:schemeClr val="accent1"/>
                </a:solidFill>
                <a:latin typeface="Utopia Std" panose="02040603060506020204" pitchFamily="18" charset="0"/>
                <a:cs typeface="Utopia Std Bold Subhead"/>
              </a:rPr>
              <a:t>When Travel includes Alaska, Hawaii or international destination(s)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E7F5F-19C0-C049-AFD1-C1351F8CB66A}"/>
              </a:ext>
            </a:extLst>
          </p:cNvPr>
          <p:cNvGrpSpPr/>
          <p:nvPr/>
        </p:nvGrpSpPr>
        <p:grpSpPr>
          <a:xfrm>
            <a:off x="507812" y="1384605"/>
            <a:ext cx="373769" cy="373769"/>
            <a:chOff x="5630571" y="652905"/>
            <a:chExt cx="373769" cy="3737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426A76-2DF9-D941-99D2-F2F053BD2082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A4093B2-955A-6345-A73D-E6FB16008997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9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57349" y="1861563"/>
            <a:ext cx="4816658" cy="26554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350" b="1" dirty="0"/>
              <a:t>Itinerary:</a:t>
            </a:r>
            <a:r>
              <a:rPr lang="en-US" sz="1350" dirty="0"/>
              <a:t> build itinerary by entering time and dates of all stops in your trip, including connecting airports</a:t>
            </a:r>
          </a:p>
          <a:p>
            <a:pPr>
              <a:lnSpc>
                <a:spcPct val="100000"/>
              </a:lnSpc>
            </a:pPr>
            <a:r>
              <a:rPr lang="en-US" sz="1350" b="1" dirty="0"/>
              <a:t>Expenses and Adjustments: </a:t>
            </a:r>
            <a:r>
              <a:rPr lang="en-US" sz="1350" dirty="0"/>
              <a:t>day-by-day, indicate meals provided by others</a:t>
            </a:r>
          </a:p>
          <a:p>
            <a:pPr>
              <a:lnSpc>
                <a:spcPct val="100000"/>
              </a:lnSpc>
            </a:pPr>
            <a:r>
              <a:rPr lang="en-US" sz="1350" b="1" dirty="0"/>
              <a:t>Reimbursable Expense Summary: </a:t>
            </a:r>
            <a:r>
              <a:rPr lang="en-US" sz="1350" dirty="0"/>
              <a:t>Concur calculates daily allowance/limits for hotel and/or meals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96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expenses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595239" y="677058"/>
            <a:ext cx="415687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Travel Allowance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604355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BA9ECEB-D08D-D147-98DA-677CFB40663B}"/>
              </a:ext>
            </a:extLst>
          </p:cNvPr>
          <p:cNvSpPr txBox="1">
            <a:spLocks/>
          </p:cNvSpPr>
          <p:nvPr/>
        </p:nvSpPr>
        <p:spPr>
          <a:xfrm>
            <a:off x="1031954" y="1348762"/>
            <a:ext cx="7335343" cy="24677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200" dirty="0">
                <a:solidFill>
                  <a:schemeClr val="accent1"/>
                </a:solidFill>
                <a:latin typeface="Utopia Std" panose="02040603060506020204" pitchFamily="18" charset="0"/>
                <a:cs typeface="Utopia Std Bold Subhead"/>
              </a:rPr>
              <a:t>Travel Allowance Tabs: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E7F5F-19C0-C049-AFD1-C1351F8CB66A}"/>
              </a:ext>
            </a:extLst>
          </p:cNvPr>
          <p:cNvGrpSpPr/>
          <p:nvPr/>
        </p:nvGrpSpPr>
        <p:grpSpPr>
          <a:xfrm>
            <a:off x="616935" y="1285265"/>
            <a:ext cx="373769" cy="373769"/>
            <a:chOff x="5630571" y="652905"/>
            <a:chExt cx="373769" cy="3737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426A76-2DF9-D941-99D2-F2F053BD2082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A4093B2-955A-6345-A73D-E6FB16008997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54017" y="1301601"/>
            <a:ext cx="3258637" cy="19731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4615386-4EFE-4E00-A1BD-46CCE728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05" y="1793128"/>
            <a:ext cx="3634467" cy="10537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09509" y="2318385"/>
            <a:ext cx="1112792" cy="526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83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72561" y="1490088"/>
            <a:ext cx="3918860" cy="2655493"/>
          </a:xfrm>
        </p:spPr>
        <p:txBody>
          <a:bodyPr/>
          <a:lstStyle/>
          <a:p>
            <a:pPr lvl="0" fontAlgn="base"/>
            <a:r>
              <a:rPr lang="en-US" dirty="0"/>
              <a:t>On the </a:t>
            </a:r>
            <a:r>
              <a:rPr lang="en-US" b="1" dirty="0"/>
              <a:t>Create New Itinerary</a:t>
            </a:r>
            <a:r>
              <a:rPr lang="en-US" dirty="0"/>
              <a:t> tab, enter                             the first leg of your trip by entering:</a:t>
            </a:r>
          </a:p>
          <a:p>
            <a:pPr lvl="1" fontAlgn="base"/>
            <a:r>
              <a:rPr lang="en-US" dirty="0"/>
              <a:t>Departure City (usually in San Luis Obispo area)</a:t>
            </a:r>
          </a:p>
          <a:p>
            <a:pPr lvl="1" fontAlgn="base"/>
            <a:r>
              <a:rPr lang="en-US" dirty="0"/>
              <a:t>Date (of Departure)</a:t>
            </a:r>
          </a:p>
          <a:p>
            <a:pPr lvl="1" fontAlgn="base"/>
            <a:r>
              <a:rPr lang="en-US" dirty="0"/>
              <a:t>Time (of Departure)</a:t>
            </a:r>
          </a:p>
          <a:p>
            <a:pPr lvl="1" fontAlgn="base"/>
            <a:r>
              <a:rPr lang="en-US" dirty="0"/>
              <a:t>Arrival City (of that leg of the trip)</a:t>
            </a:r>
          </a:p>
          <a:p>
            <a:pPr lvl="1" fontAlgn="base"/>
            <a:r>
              <a:rPr lang="en-US" dirty="0"/>
              <a:t>Date (of Arrival)</a:t>
            </a:r>
          </a:p>
          <a:p>
            <a:pPr lvl="1" fontAlgn="base"/>
            <a:r>
              <a:rPr lang="en-US" dirty="0"/>
              <a:t>Time (of Arrival)</a:t>
            </a:r>
          </a:p>
          <a:p>
            <a:pPr>
              <a:lnSpc>
                <a:spcPct val="100000"/>
              </a:lnSpc>
            </a:pPr>
            <a:r>
              <a:rPr lang="en-US" sz="1350" b="1" dirty="0"/>
              <a:t>Repeat for each leg of your trip</a:t>
            </a:r>
            <a:endParaRPr lang="en-US" sz="13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96" y="472184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Travel allowance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3593749" y="477033"/>
            <a:ext cx="415687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Itinerary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3576738" y="488749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295847" y="1151082"/>
            <a:ext cx="4560770" cy="34367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4487818" y="1383598"/>
            <a:ext cx="4209135" cy="30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42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34461" y="1632963"/>
            <a:ext cx="3599364" cy="2655493"/>
          </a:xfrm>
        </p:spPr>
        <p:txBody>
          <a:bodyPr/>
          <a:lstStyle/>
          <a:p>
            <a:pPr lvl="0" fontAlgn="base"/>
            <a:r>
              <a:rPr lang="en-US" dirty="0"/>
              <a:t>All travel dates appear</a:t>
            </a:r>
          </a:p>
          <a:p>
            <a:pPr lvl="0" fontAlgn="base"/>
            <a:r>
              <a:rPr lang="en-US" dirty="0"/>
              <a:t>Each day, check </a:t>
            </a:r>
            <a:r>
              <a:rPr lang="en-US" b="1" dirty="0"/>
              <a:t>all</a:t>
            </a:r>
            <a:r>
              <a:rPr lang="en-US" dirty="0"/>
              <a:t> meals that were provided to you during the trip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96" y="5198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Travel allowance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3593749" y="524658"/>
            <a:ext cx="415687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Expense and Adjustments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3576738" y="5363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295847" y="1151082"/>
            <a:ext cx="4560770" cy="34367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415246" y="1349701"/>
            <a:ext cx="4309982" cy="30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34460" y="1728213"/>
            <a:ext cx="3961387" cy="2655493"/>
          </a:xfrm>
        </p:spPr>
        <p:txBody>
          <a:bodyPr/>
          <a:lstStyle/>
          <a:p>
            <a:pPr fontAlgn="base">
              <a:spcBef>
                <a:spcPts val="550"/>
              </a:spcBef>
              <a:spcAft>
                <a:spcPts val="100"/>
              </a:spcAft>
            </a:pPr>
            <a:r>
              <a:rPr lang="en-US" dirty="0"/>
              <a:t>Hotel and/or Meals &amp; Incidentals expense type, day-by-day</a:t>
            </a:r>
          </a:p>
          <a:p>
            <a:pPr lvl="0" fontAlgn="base">
              <a:spcBef>
                <a:spcPts val="550"/>
              </a:spcBef>
              <a:spcAft>
                <a:spcPts val="100"/>
              </a:spcAft>
            </a:pPr>
            <a:r>
              <a:rPr lang="en-US" dirty="0"/>
              <a:t>GSO rates, auto-fed into Concur</a:t>
            </a:r>
          </a:p>
          <a:p>
            <a:pPr lvl="0" fontAlgn="base">
              <a:spcBef>
                <a:spcPts val="550"/>
              </a:spcBef>
              <a:spcAft>
                <a:spcPts val="100"/>
              </a:spcAft>
            </a:pPr>
            <a:r>
              <a:rPr lang="en-US" dirty="0"/>
              <a:t>Considers all countries traveled in or stopped at during trip</a:t>
            </a:r>
          </a:p>
          <a:p>
            <a:pPr lvl="0" fontAlgn="base">
              <a:spcBef>
                <a:spcPts val="550"/>
              </a:spcBef>
              <a:spcAft>
                <a:spcPts val="100"/>
              </a:spcAft>
            </a:pPr>
            <a:r>
              <a:rPr lang="en-US" dirty="0"/>
              <a:t>Limits are </a:t>
            </a:r>
            <a:r>
              <a:rPr lang="en-US" b="1" dirty="0"/>
              <a:t>Do Not Exceed Total Amounts</a:t>
            </a:r>
            <a:r>
              <a:rPr lang="en-US" dirty="0"/>
              <a:t>, Concur will not let you claim over the limit amount</a:t>
            </a:r>
          </a:p>
          <a:p>
            <a:pPr lvl="0" fontAlgn="base">
              <a:spcBef>
                <a:spcPts val="550"/>
              </a:spcBef>
              <a:spcAft>
                <a:spcPts val="100"/>
              </a:spcAft>
            </a:pPr>
            <a:r>
              <a:rPr lang="en-US" dirty="0"/>
              <a:t>Limits include all rates, fees, taxes, etc. (i.e. </a:t>
            </a:r>
            <a:r>
              <a:rPr lang="en-US" b="1" dirty="0"/>
              <a:t>TOTAL</a:t>
            </a:r>
            <a:r>
              <a:rPr lang="en-US" dirty="0"/>
              <a:t> hotel nightly expense –vs- nightly rate only)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96" y="5198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Travel allowance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3593749" y="524658"/>
            <a:ext cx="5064476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Reimbursable Allowance Summary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3576738" y="5363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BA9ECEB-D08D-D147-98DA-677CFB40663B}"/>
              </a:ext>
            </a:extLst>
          </p:cNvPr>
          <p:cNvSpPr txBox="1">
            <a:spLocks/>
          </p:cNvSpPr>
          <p:nvPr/>
        </p:nvSpPr>
        <p:spPr>
          <a:xfrm>
            <a:off x="689054" y="1196362"/>
            <a:ext cx="3427449" cy="24677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200" dirty="0">
                <a:solidFill>
                  <a:schemeClr val="accent1"/>
                </a:solidFill>
                <a:latin typeface="Utopia Std" panose="02040603060506020204" pitchFamily="18" charset="0"/>
                <a:cs typeface="Utopia Std Bold Subhead"/>
              </a:rPr>
              <a:t>AUTO-CALCULATES DAILY ALLOWANCES/ LIMITS: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E7F5F-19C0-C049-AFD1-C1351F8CB66A}"/>
              </a:ext>
            </a:extLst>
          </p:cNvPr>
          <p:cNvGrpSpPr/>
          <p:nvPr/>
        </p:nvGrpSpPr>
        <p:grpSpPr>
          <a:xfrm>
            <a:off x="274035" y="1132865"/>
            <a:ext cx="373769" cy="373769"/>
            <a:chOff x="5630571" y="652905"/>
            <a:chExt cx="373769" cy="3737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426A76-2DF9-D941-99D2-F2F053BD2082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A4093B2-955A-6345-A73D-E6FB16008997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295847" y="1151082"/>
            <a:ext cx="4560770" cy="34367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1121" t="812" b="1913"/>
          <a:stretch/>
        </p:blipFill>
        <p:spPr>
          <a:xfrm>
            <a:off x="4476749" y="1352549"/>
            <a:ext cx="4200525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6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02186" y="1205473"/>
            <a:ext cx="3330591" cy="269176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Source Sans Pro"/>
                <a:ea typeface="Source Sans Pro"/>
              </a:rPr>
              <a:t>Hotel: </a:t>
            </a:r>
            <a:r>
              <a:rPr lang="en-US" dirty="0">
                <a:latin typeface="Source Sans Pro"/>
                <a:ea typeface="Source Sans Pro"/>
              </a:rPr>
              <a:t>will need to check the </a:t>
            </a:r>
            <a:r>
              <a:rPr lang="en-US" b="1" dirty="0">
                <a:latin typeface="Source Sans Pro"/>
                <a:ea typeface="Source Sans Pro"/>
              </a:rPr>
              <a:t>Travel Allowance </a:t>
            </a:r>
            <a:r>
              <a:rPr lang="en-US" dirty="0">
                <a:latin typeface="Source Sans Pro"/>
                <a:ea typeface="Source Sans Pro"/>
              </a:rPr>
              <a:t>box in expense detail under Itemizations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</a:pPr>
            <a:endParaRPr lang="en-US" dirty="0"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latin typeface="Source Sans Pro"/>
                <a:ea typeface="Source Sans Pro"/>
              </a:rPr>
              <a:t>Meals &amp; Incidentals – International, Alaska, &amp; Hawaii: Travel Allowance</a:t>
            </a:r>
            <a:r>
              <a:rPr lang="en-US" dirty="0">
                <a:latin typeface="Source Sans Pro"/>
                <a:ea typeface="Source Sans Pro"/>
              </a:rPr>
              <a:t> box will automatically be checked since this expense type is only for these destinations</a:t>
            </a:r>
            <a:r>
              <a:rPr lang="en-US" b="1" dirty="0">
                <a:latin typeface="Source Sans Pro"/>
                <a:ea typeface="Source Sans Pro"/>
              </a:rPr>
              <a:t> </a:t>
            </a:r>
            <a:r>
              <a:rPr lang="en-US" dirty="0">
                <a:latin typeface="Source Sans Pro"/>
                <a:ea typeface="Source Sans Pro"/>
              </a:rPr>
              <a:t>expense type must be used for all meals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02" y="295855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Travel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455540" y="300704"/>
            <a:ext cx="415687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Expense Types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457687" y="319390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BA9ECEB-D08D-D147-98DA-677CFB40663B}"/>
              </a:ext>
            </a:extLst>
          </p:cNvPr>
          <p:cNvSpPr txBox="1">
            <a:spLocks/>
          </p:cNvSpPr>
          <p:nvPr/>
        </p:nvSpPr>
        <p:spPr>
          <a:xfrm>
            <a:off x="691443" y="846633"/>
            <a:ext cx="7963994" cy="24677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200" dirty="0">
                <a:solidFill>
                  <a:schemeClr val="accent1"/>
                </a:solidFill>
                <a:latin typeface="Utopia Std" panose="02040603060506020204" pitchFamily="18" charset="0"/>
                <a:cs typeface="Utopia Std Bold Subhead"/>
              </a:rPr>
              <a:t>When Travel includes Alaska, Hawaii or international destination(s)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E7F5F-19C0-C049-AFD1-C1351F8CB66A}"/>
              </a:ext>
            </a:extLst>
          </p:cNvPr>
          <p:cNvGrpSpPr/>
          <p:nvPr/>
        </p:nvGrpSpPr>
        <p:grpSpPr>
          <a:xfrm>
            <a:off x="262485" y="769197"/>
            <a:ext cx="373769" cy="373769"/>
            <a:chOff x="5630571" y="652905"/>
            <a:chExt cx="373769" cy="3737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426A76-2DF9-D941-99D2-F2F053BD2082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A4093B2-955A-6345-A73D-E6FB16008997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991301" y="4299925"/>
            <a:ext cx="4271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/>
              <a:t>All </a:t>
            </a:r>
            <a:r>
              <a:rPr lang="en-US" sz="1400" b="1" dirty="0"/>
              <a:t>other expense types </a:t>
            </a:r>
            <a:r>
              <a:rPr lang="en-US" sz="1400" dirty="0"/>
              <a:t>are the same as domestic travel</a:t>
            </a:r>
          </a:p>
        </p:txBody>
      </p:sp>
      <p:pic>
        <p:nvPicPr>
          <p:cNvPr id="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72718F-4A67-E385-2D9D-107173759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94" y="1175533"/>
            <a:ext cx="2743200" cy="279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5ADEA63-23DD-A713-53DD-1806B862BFE2}"/>
              </a:ext>
            </a:extLst>
          </p:cNvPr>
          <p:cNvSpPr/>
          <p:nvPr/>
        </p:nvSpPr>
        <p:spPr>
          <a:xfrm>
            <a:off x="6128989" y="3647842"/>
            <a:ext cx="913006" cy="27181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348155-12F8-B2B1-D885-DF14A4FFAA3C}"/>
              </a:ext>
            </a:extLst>
          </p:cNvPr>
          <p:cNvCxnSpPr/>
          <p:nvPr/>
        </p:nvCxnSpPr>
        <p:spPr>
          <a:xfrm>
            <a:off x="3058919" y="1490779"/>
            <a:ext cx="3010829" cy="215357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476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BAE7F1-2B1E-9F4C-82DF-1A77B328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83" y="542619"/>
            <a:ext cx="4898717" cy="1108747"/>
          </a:xfrm>
        </p:spPr>
        <p:txBody>
          <a:bodyPr/>
          <a:lstStyle/>
          <a:p>
            <a:r>
              <a:rPr lang="en-US">
                <a:latin typeface="Abolition"/>
              </a:rPr>
              <a:t>TOPICS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D698B22-9DDC-224D-8ACD-34AEF7CA0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8283" y="1882589"/>
            <a:ext cx="4487835" cy="2396546"/>
          </a:xfrm>
        </p:spPr>
        <p:txBody>
          <a:bodyPr/>
          <a:lstStyle/>
          <a:p>
            <a:pPr marL="285750" indent="-285750">
              <a:lnSpc>
                <a:spcPct val="70000"/>
              </a:lnSpc>
              <a:buFont typeface="Arial"/>
              <a:buChar char="•"/>
            </a:pPr>
            <a:r>
              <a:rPr lang="en-US" sz="2000" dirty="0"/>
              <a:t>International Travel Requirements</a:t>
            </a:r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r>
              <a:rPr lang="en-US" sz="2000" dirty="0"/>
              <a:t>Request International Travel</a:t>
            </a:r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r>
              <a:rPr lang="en-US" sz="2000" dirty="0"/>
              <a:t>Expense International Travel</a:t>
            </a:r>
          </a:p>
          <a:p>
            <a:pPr marL="628650" lvl="1" indent="-285750">
              <a:lnSpc>
                <a:spcPct val="110000"/>
              </a:lnSpc>
              <a:spcAft>
                <a:spcPts val="300"/>
              </a:spcAft>
              <a:buFont typeface="Arial"/>
              <a:buChar char="•"/>
            </a:pPr>
            <a:r>
              <a:rPr lang="en-US" sz="1800" dirty="0"/>
              <a:t>Hotel and Meal Expense Types</a:t>
            </a:r>
          </a:p>
          <a:p>
            <a:pPr marL="628650" lvl="1" indent="-285750">
              <a:lnSpc>
                <a:spcPct val="110000"/>
              </a:lnSpc>
              <a:spcAft>
                <a:spcPts val="300"/>
              </a:spcAft>
              <a:buFont typeface="Arial"/>
              <a:buChar char="•"/>
            </a:pPr>
            <a:r>
              <a:rPr lang="en-US" sz="1800" dirty="0"/>
              <a:t>Travel Allowance Itineraries and Reimbursable Limits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FE2C453-DB83-A74D-9A88-08F7722720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429249" y="4763334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045BA52-9045-A947-B0F7-847B331CD5E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 descr="https://www.concur.com/newsroom/public/uploads/article_image/wide-w980/1534364538801-concur-drive-scree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3" r="32891"/>
          <a:stretch/>
        </p:blipFill>
        <p:spPr bwMode="auto">
          <a:xfrm>
            <a:off x="6381749" y="1309235"/>
            <a:ext cx="1571625" cy="30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5450" y="1085850"/>
            <a:ext cx="3314700" cy="351472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81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92FB-5DCB-254E-B053-803DD63C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1689100"/>
            <a:ext cx="1854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800" y="622300"/>
            <a:ext cx="1854200" cy="0"/>
          </a:xfrm>
          <a:prstGeom prst="line">
            <a:avLst/>
          </a:prstGeom>
          <a:ln>
            <a:solidFill>
              <a:srgbClr val="1547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99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688657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531143"/>
              </p:ext>
            </p:extLst>
          </p:nvPr>
        </p:nvGraphicFramePr>
        <p:xfrm>
          <a:off x="6212346" y="2474109"/>
          <a:ext cx="2081703" cy="2142699"/>
        </p:xfrm>
        <a:graphic>
          <a:graphicData uri="http://schemas.openxmlformats.org/drawingml/2006/table">
            <a:tbl>
              <a:tblPr firstRow="1" firstCol="1" bandRow="1"/>
              <a:tblGrid>
                <a:gridCol w="973572">
                  <a:extLst>
                    <a:ext uri="{9D8B030D-6E8A-4147-A177-3AD203B41FA5}">
                      <a16:colId xmlns:a16="http://schemas.microsoft.com/office/drawing/2014/main" val="3875955528"/>
                    </a:ext>
                  </a:extLst>
                </a:gridCol>
                <a:gridCol w="1108131">
                  <a:extLst>
                    <a:ext uri="{9D8B030D-6E8A-4147-A177-3AD203B41FA5}">
                      <a16:colId xmlns:a16="http://schemas.microsoft.com/office/drawing/2014/main" val="3565055713"/>
                    </a:ext>
                  </a:extLst>
                </a:gridCol>
              </a:tblGrid>
              <a:tr h="21531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Exception Approver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100819"/>
                  </a:ext>
                </a:extLst>
              </a:tr>
              <a:tr h="15716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Banned State or International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3109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Time in Queue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ans Source Pro"/>
                        <a:cs typeface="Sans Source Pro"/>
                      </a:endParaRPr>
                    </a:p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If no action from approver, the </a:t>
                      </a:r>
                    </a:p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system will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559683"/>
                  </a:ext>
                </a:extLst>
              </a:tr>
              <a:tr h="6072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6 days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Automatically move to the next in-line manager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570896"/>
                  </a:ext>
                </a:extLst>
              </a:tr>
              <a:tr h="6072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 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 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721336"/>
                  </a:ext>
                </a:extLst>
              </a:tr>
            </a:tbl>
          </a:graphicData>
        </a:graphic>
      </p:graphicFrame>
      <p:sp>
        <p:nvSpPr>
          <p:cNvPr id="6" name="Chevron 5"/>
          <p:cNvSpPr/>
          <p:nvPr/>
        </p:nvSpPr>
        <p:spPr>
          <a:xfrm>
            <a:off x="1008647" y="1199929"/>
            <a:ext cx="2476247" cy="104540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opia Std Subhead" panose="02040503060506020204" pitchFamily="18" charset="0"/>
              </a:rPr>
              <a:t>1.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Sans SOurce Pro"/>
                <a:cs typeface="Sans SOurce Pro"/>
              </a:rPr>
              <a:t>Cost Object Approver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Sans SOurce Pro"/>
                <a:cs typeface="Sans SOurce Pro"/>
              </a:rPr>
              <a:t>Budget &amp; </a:t>
            </a:r>
            <a:r>
              <a:rPr lang="en-US" sz="900" dirty="0" err="1">
                <a:solidFill>
                  <a:schemeClr val="bg1"/>
                </a:solidFill>
                <a:latin typeface="Sans SOurce Pro"/>
                <a:cs typeface="Sans SOurce Pro"/>
              </a:rPr>
              <a:t>chartfield</a:t>
            </a:r>
            <a:r>
              <a:rPr lang="en-US" sz="900" dirty="0">
                <a:solidFill>
                  <a:schemeClr val="bg1"/>
                </a:solidFill>
                <a:latin typeface="Sans SOurce Pro"/>
                <a:cs typeface="Sans SOurce Pro"/>
              </a:rPr>
              <a:t>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Sans SOurce Pro"/>
                <a:cs typeface="Sans SOurce Pro"/>
              </a:rPr>
              <a:t>string review</a:t>
            </a:r>
          </a:p>
        </p:txBody>
      </p:sp>
      <p:sp>
        <p:nvSpPr>
          <p:cNvPr id="7" name="Chevron 6"/>
          <p:cNvSpPr/>
          <p:nvPr/>
        </p:nvSpPr>
        <p:spPr>
          <a:xfrm>
            <a:off x="3584389" y="1199929"/>
            <a:ext cx="2435785" cy="1045402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opia Std Subhead" panose="02040503060506020204" pitchFamily="18" charset="0"/>
              </a:rPr>
              <a:t>2.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Sans SOurce Pro"/>
                <a:cs typeface="Sans SOurce Pro"/>
              </a:rPr>
              <a:t>Manager/Supervisor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Sans SOurce Pro"/>
                <a:cs typeface="Sans SOurce Pro"/>
              </a:rPr>
              <a:t>Business need &amp;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Sans SOurce Pro"/>
                <a:cs typeface="Sans SOurce Pro"/>
              </a:rPr>
              <a:t> policy review</a:t>
            </a:r>
          </a:p>
        </p:txBody>
      </p:sp>
      <p:sp>
        <p:nvSpPr>
          <p:cNvPr id="8" name="Chevron 7"/>
          <p:cNvSpPr/>
          <p:nvPr/>
        </p:nvSpPr>
        <p:spPr>
          <a:xfrm>
            <a:off x="6101133" y="1210536"/>
            <a:ext cx="2558601" cy="102418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opia Std Subhead" panose="02040503060506020204" pitchFamily="18" charset="0"/>
              </a:rPr>
              <a:t>3.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Sans SOurce Pro"/>
                <a:cs typeface="Sans SOurce Pro"/>
              </a:rPr>
              <a:t>Exception Approver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Sans SOurce Pro"/>
                <a:cs typeface="Sans SOurce Pro"/>
              </a:rPr>
              <a:t>Banned state and/or International travel only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995638"/>
              </p:ext>
            </p:extLst>
          </p:nvPr>
        </p:nvGraphicFramePr>
        <p:xfrm>
          <a:off x="1131412" y="2474109"/>
          <a:ext cx="1945533" cy="2167940"/>
        </p:xfrm>
        <a:graphic>
          <a:graphicData uri="http://schemas.openxmlformats.org/drawingml/2006/table">
            <a:tbl>
              <a:tblPr firstRow="1" firstCol="1" bandRow="1"/>
              <a:tblGrid>
                <a:gridCol w="894835">
                  <a:extLst>
                    <a:ext uri="{9D8B030D-6E8A-4147-A177-3AD203B41FA5}">
                      <a16:colId xmlns:a16="http://schemas.microsoft.com/office/drawing/2014/main" val="3309976557"/>
                    </a:ext>
                  </a:extLst>
                </a:gridCol>
                <a:gridCol w="1050698">
                  <a:extLst>
                    <a:ext uri="{9D8B030D-6E8A-4147-A177-3AD203B41FA5}">
                      <a16:colId xmlns:a16="http://schemas.microsoft.com/office/drawing/2014/main" val="3767943431"/>
                    </a:ext>
                  </a:extLst>
                </a:gridCol>
              </a:tblGrid>
              <a:tr h="25341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Cost Object Approver 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306382"/>
                  </a:ext>
                </a:extLst>
              </a:tr>
              <a:tr h="6263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Chartfield</a:t>
                      </a: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String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0227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Time in Queue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ans source pro"/>
                        <a:cs typeface="Sans source pro"/>
                      </a:endParaRPr>
                    </a:p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If no action from approver, the </a:t>
                      </a:r>
                    </a:p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system will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797111"/>
                  </a:ext>
                </a:extLst>
              </a:tr>
              <a:tr h="6072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6 days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Automatically approve and it moves to HR manager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779616"/>
                  </a:ext>
                </a:extLst>
              </a:tr>
              <a:tr h="6072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10 days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Automatically approve and it moves to HR manager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1443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327500"/>
              </p:ext>
            </p:extLst>
          </p:nvPr>
        </p:nvGraphicFramePr>
        <p:xfrm>
          <a:off x="3698237" y="2474109"/>
          <a:ext cx="2010161" cy="2170637"/>
        </p:xfrm>
        <a:graphic>
          <a:graphicData uri="http://schemas.openxmlformats.org/drawingml/2006/table">
            <a:tbl>
              <a:tblPr firstRow="1" firstCol="1" bandRow="1"/>
              <a:tblGrid>
                <a:gridCol w="947756">
                  <a:extLst>
                    <a:ext uri="{9D8B030D-6E8A-4147-A177-3AD203B41FA5}">
                      <a16:colId xmlns:a16="http://schemas.microsoft.com/office/drawing/2014/main" val="1505689535"/>
                    </a:ext>
                  </a:extLst>
                </a:gridCol>
                <a:gridCol w="1062405">
                  <a:extLst>
                    <a:ext uri="{9D8B030D-6E8A-4147-A177-3AD203B41FA5}">
                      <a16:colId xmlns:a16="http://schemas.microsoft.com/office/drawing/2014/main" val="2444299073"/>
                    </a:ext>
                  </a:extLst>
                </a:gridCol>
              </a:tblGrid>
              <a:tr h="25611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Manager/ Supervisor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47375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Traveler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9308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Time in Queue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ans Source Pro"/>
                        <a:cs typeface="Sans Source Pro"/>
                      </a:endParaRPr>
                    </a:p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If no action from approver, the </a:t>
                      </a:r>
                    </a:p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system will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029516"/>
                  </a:ext>
                </a:extLst>
              </a:tr>
              <a:tr h="6072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6 days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Automatically move to the next in-line manager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735720"/>
                  </a:ext>
                </a:extLst>
              </a:tr>
              <a:tr h="6072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10 days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ans Source Pro"/>
                          <a:cs typeface="Sans Source Pro"/>
                        </a:rPr>
                        <a:t>Automatically move to the next in-line manager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871695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9B10348-80DE-124A-803F-2AD4E805AAC7}"/>
              </a:ext>
            </a:extLst>
          </p:cNvPr>
          <p:cNvSpPr txBox="1">
            <a:spLocks/>
          </p:cNvSpPr>
          <p:nvPr/>
        </p:nvSpPr>
        <p:spPr>
          <a:xfrm>
            <a:off x="628650" y="1651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 baseline="0">
                <a:solidFill>
                  <a:schemeClr val="tx1"/>
                </a:solidFill>
                <a:latin typeface="Abolition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bolition"/>
                <a:cs typeface="Abolition"/>
              </a:rPr>
              <a:t>POLY TRAVEL APPROVAL FLOW - CONCUR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9965F-6FA2-FD41-8CF1-4C669419C31E}"/>
              </a:ext>
            </a:extLst>
          </p:cNvPr>
          <p:cNvSpPr txBox="1"/>
          <p:nvPr/>
        </p:nvSpPr>
        <p:spPr>
          <a:xfrm>
            <a:off x="446615" y="3625850"/>
            <a:ext cx="7736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ource Sans Pro" panose="020B0503030403020204" pitchFamily="34" charset="77"/>
              </a:rPr>
              <a:t>Request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5D01F7-4730-2B46-89FF-CB7FC365B9A9}"/>
              </a:ext>
            </a:extLst>
          </p:cNvPr>
          <p:cNvSpPr txBox="1"/>
          <p:nvPr/>
        </p:nvSpPr>
        <p:spPr>
          <a:xfrm>
            <a:off x="446615" y="4133850"/>
            <a:ext cx="773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ource Sans Pro" panose="020B0503030403020204" pitchFamily="34" charset="77"/>
              </a:rPr>
              <a:t>Expense Report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49" y="4772859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399" y="4772859"/>
            <a:ext cx="408642" cy="274637"/>
          </a:xfrm>
        </p:spPr>
        <p:txBody>
          <a:bodyPr/>
          <a:lstStyle/>
          <a:p>
            <a:r>
              <a:rPr lang="en-US" dirty="0"/>
              <a:t>/  </a:t>
            </a:r>
            <a:fld id="{E096D452-BE43-402D-8027-C9489B0307EF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1331" y="2210467"/>
            <a:ext cx="763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</a:rPr>
              <a:t>If same approver is in consecutive order, approval request will only go one time to approver’s queue</a:t>
            </a:r>
          </a:p>
        </p:txBody>
      </p:sp>
    </p:spTree>
    <p:extLst>
      <p:ext uri="{BB962C8B-B14F-4D97-AF65-F5344CB8AC3E}">
        <p14:creationId xmlns:p14="http://schemas.microsoft.com/office/powerpoint/2010/main" val="237162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/>
      <p:bldP spid="2" grpId="1"/>
      <p:bldP spid="13" grpId="0"/>
      <p:bldP spid="13" grpId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4445"/>
            <a:ext cx="3789787" cy="2718651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Actual spend expensed –vs- claimed amount</a:t>
            </a:r>
          </a:p>
          <a:p>
            <a:pPr marL="6286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Card transaction reflects what is actually paid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University liability, no financial burden to employee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Does not affect employee’s personal credit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Fraud protection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Travel insurance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CONCUR TRAVEL CARD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418437" y="677058"/>
            <a:ext cx="3119717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Benefits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427553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791220" y="1674444"/>
            <a:ext cx="3789787" cy="271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Block inappropriate spend, based on merchant codes 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Transaction feeds into Concur</a:t>
            </a:r>
          </a:p>
          <a:p>
            <a:pPr marL="6286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Alerts users when there is a transaction on the card via email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49" y="4772859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399" y="4772859"/>
            <a:ext cx="408642" cy="274637"/>
          </a:xfrm>
        </p:spPr>
        <p:txBody>
          <a:bodyPr/>
          <a:lstStyle/>
          <a:p>
            <a:r>
              <a:rPr lang="en-US" dirty="0"/>
              <a:t>/  </a:t>
            </a:r>
            <a:fld id="{E096D452-BE43-402D-8027-C9489B0307E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21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4445"/>
            <a:ext cx="3789787" cy="2718651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Book travel online or via phone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ROI/ Cost Avoidance</a:t>
            </a:r>
          </a:p>
          <a:p>
            <a:pPr marL="6286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Used ticket management – reuse used tickets</a:t>
            </a:r>
          </a:p>
          <a:p>
            <a:pPr marL="6286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Avoid penalties: void or refund tickets</a:t>
            </a:r>
          </a:p>
          <a:p>
            <a:pPr marL="6286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Enforcing negotiated contracts</a:t>
            </a:r>
          </a:p>
          <a:p>
            <a:pPr marL="6286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Consolidate CSU spend. Leverage overall spend with travel vendors</a:t>
            </a:r>
          </a:p>
          <a:p>
            <a:pPr marL="6286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Airlines only recognized spend managed by TMC for negotiations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Christopherson’s business travel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6887591" y="677058"/>
            <a:ext cx="3119717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Benefits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6896707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791220" y="1674444"/>
            <a:ext cx="3789787" cy="271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tools to locate Cal Poly travelers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24/7 Customer Support via phone for domestic or international travel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No “Group 9” (personal item only) fares loaded in Concur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Travel arrangements/ bookings and fees feed directly into Concur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Access to traveler’s profile</a:t>
            </a:r>
          </a:p>
          <a:p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49" y="4772859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399" y="4772859"/>
            <a:ext cx="408642" cy="274637"/>
          </a:xfrm>
        </p:spPr>
        <p:txBody>
          <a:bodyPr/>
          <a:lstStyle/>
          <a:p>
            <a:r>
              <a:rPr lang="en-US" dirty="0"/>
              <a:t>/  </a:t>
            </a:r>
            <a:fld id="{E096D452-BE43-402D-8027-C9489B0307E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96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 poly travel guidelines</a:t>
            </a:r>
          </a:p>
        </p:txBody>
      </p:sp>
    </p:spTree>
    <p:extLst>
      <p:ext uri="{BB962C8B-B14F-4D97-AF65-F5344CB8AC3E}">
        <p14:creationId xmlns:p14="http://schemas.microsoft.com/office/powerpoint/2010/main" val="4195172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101"/>
            <a:ext cx="7886700" cy="994172"/>
          </a:xfrm>
        </p:spPr>
        <p:txBody>
          <a:bodyPr/>
          <a:lstStyle/>
          <a:p>
            <a:r>
              <a:rPr lang="en-US" dirty="0">
                <a:latin typeface="Abolition"/>
                <a:cs typeface="Abolition"/>
              </a:rPr>
              <a:t>New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074" y="1362743"/>
            <a:ext cx="6575457" cy="2904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All state employee travel to go through Poly Travel 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Includes Sponsored Programs or grant travel (Corporation funded)</a:t>
            </a:r>
          </a:p>
          <a:p>
            <a:pPr marL="514350" lvl="1" indent="-171450">
              <a:buFont typeface="Arial"/>
              <a:buChar char="•"/>
            </a:pPr>
            <a:endParaRPr lang="en-US" dirty="0">
              <a:ea typeface="Source Sans Pro"/>
            </a:endParaRPr>
          </a:p>
          <a:p>
            <a:r>
              <a:rPr lang="en-US" b="1" dirty="0">
                <a:latin typeface="Source Sans Pro"/>
                <a:ea typeface="Source Sans Pro"/>
              </a:rPr>
              <a:t>Concur Travel Card is the preferred method of payment for travel expenses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For all faculty and staff, regardless of frequency of travel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Claim actuals; per diems are allowance or do not exceed amounts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Only Concur Travel Card allowed in Concur profile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Travel expenses for individual card holder only</a:t>
            </a:r>
          </a:p>
          <a:p>
            <a:r>
              <a:rPr lang="en-US" b="1" dirty="0">
                <a:latin typeface="Source Sans Pro"/>
                <a:ea typeface="Source Sans Pro"/>
              </a:rPr>
              <a:t>No cash advances, except rare instances or group travel with students</a:t>
            </a:r>
            <a:endParaRPr lang="en-US" b="1" dirty="0">
              <a:ea typeface="Source Sans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2700" y="4892228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&gt;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49" y="4763334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399" y="4763334"/>
            <a:ext cx="408642" cy="274637"/>
          </a:xfrm>
        </p:spPr>
        <p:txBody>
          <a:bodyPr/>
          <a:lstStyle/>
          <a:p>
            <a:r>
              <a:rPr lang="en-US" dirty="0"/>
              <a:t>/  </a:t>
            </a:r>
            <a:fld id="{E096D452-BE43-402D-8027-C9489B0307E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43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101"/>
            <a:ext cx="7886700" cy="994172"/>
          </a:xfrm>
        </p:spPr>
        <p:txBody>
          <a:bodyPr/>
          <a:lstStyle/>
          <a:p>
            <a:r>
              <a:rPr lang="en-US" dirty="0">
                <a:latin typeface="Abolition"/>
                <a:cs typeface="Abolition"/>
              </a:rPr>
              <a:t>New Guidelines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074" y="1362743"/>
            <a:ext cx="6575457" cy="290445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1926431" algn="l"/>
              </a:tabLst>
            </a:pPr>
            <a:r>
              <a:rPr lang="en-US" b="1" dirty="0">
                <a:latin typeface="Sans Source Pro"/>
                <a:cs typeface="Sans Source Pro"/>
              </a:rPr>
              <a:t>Christopherson’s Business Travel is Cal Poly’s preferred travel agency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Sans Source Pro"/>
                <a:cs typeface="Sans Source Pro"/>
              </a:rPr>
              <a:t>Online (Concur Travel) or Phone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Sans Source Pro"/>
                <a:cs typeface="Sans Source Pro"/>
              </a:rPr>
              <a:t>24 hours / 7 day support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Sans Source Pro"/>
                <a:cs typeface="Sans Source Pro"/>
              </a:rPr>
              <a:t>International or Domestic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Sans Source Pro"/>
                <a:cs typeface="Sans Source Pro"/>
              </a:rPr>
              <a:t>Direct bill to Cal Poly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Sans Source Pro"/>
                <a:cs typeface="Sans Source Pro"/>
              </a:rPr>
              <a:t>CSU wide: manage and leverage spend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Sans Source Pro"/>
                <a:cs typeface="Sans Source Pro"/>
              </a:rPr>
              <a:t>No “Group 9” airfare, unless requested</a:t>
            </a:r>
            <a:endParaRPr lang="en-US" b="1" dirty="0">
              <a:latin typeface="Sans Source Pro"/>
              <a:cs typeface="Sans Source Pro"/>
            </a:endParaRPr>
          </a:p>
          <a:p>
            <a:r>
              <a:rPr lang="en-US" b="1" dirty="0">
                <a:latin typeface="Sans Source Pro"/>
                <a:cs typeface="Sans Source Pro"/>
              </a:rPr>
              <a:t>When traveling to a banned state approval must be obtained by each traveler’s VP regardless of funding source</a:t>
            </a:r>
          </a:p>
          <a:p>
            <a:r>
              <a:rPr lang="en-US" b="1" dirty="0">
                <a:latin typeface="Sans Source Pro"/>
                <a:cs typeface="Sans Source Pro"/>
              </a:rPr>
              <a:t>Banned state travel using state funds requires </a:t>
            </a:r>
            <a:r>
              <a:rPr lang="en-US" b="1" dirty="0">
                <a:latin typeface="Sans Source Pro"/>
                <a:ea typeface="Source Sans Pro"/>
                <a:cs typeface="Sans Source Pro"/>
              </a:rPr>
              <a:t>written justification (COMMENT Section) on travel request that meets one of AB 1887 Exceptions</a:t>
            </a:r>
          </a:p>
          <a:p>
            <a:r>
              <a:rPr lang="en-US" dirty="0">
                <a:latin typeface="Source Sans Pro"/>
                <a:ea typeface="Source Sans Pro"/>
              </a:rPr>
              <a:t>https://oag.ca.gov/ab1887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2700" y="4892228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&gt;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49" y="4763334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399" y="4763334"/>
            <a:ext cx="408642" cy="274637"/>
          </a:xfrm>
        </p:spPr>
        <p:txBody>
          <a:bodyPr/>
          <a:lstStyle/>
          <a:p>
            <a:r>
              <a:rPr lang="en-US" dirty="0"/>
              <a:t>/  </a:t>
            </a:r>
            <a:fld id="{E096D452-BE43-402D-8027-C9489B0307E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10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101"/>
            <a:ext cx="7886700" cy="994172"/>
          </a:xfrm>
        </p:spPr>
        <p:txBody>
          <a:bodyPr/>
          <a:lstStyle/>
          <a:p>
            <a:r>
              <a:rPr lang="en-US" dirty="0">
                <a:latin typeface="Abolition"/>
                <a:cs typeface="Abolition"/>
              </a:rPr>
              <a:t>New Guidelines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074" y="1379286"/>
            <a:ext cx="6575457" cy="2904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ource Sans Pro"/>
                <a:ea typeface="Source Sans Pro"/>
              </a:rPr>
              <a:t>All individual-hosted hospitality can be paid via the Concur Travel Card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Regardless of location (25 miles within campus or during travel)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</a:rPr>
              <a:t>Expense non-travel hospitality monthly (one hospitality Expense Report per month)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Department events may still use department P-Cards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Hospitality policy applies and enforced</a:t>
            </a:r>
          </a:p>
          <a:p>
            <a:r>
              <a:rPr lang="en-US" b="1" dirty="0"/>
              <a:t>Domestic daily meal allowance is $55/ day</a:t>
            </a:r>
            <a:r>
              <a:rPr lang="en-US" b="1" baseline="30000" dirty="0"/>
              <a:t>1</a:t>
            </a:r>
            <a:r>
              <a:rPr lang="en-US" b="1" dirty="0"/>
              <a:t>, including…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Days of travel (outbound and return)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Conferences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Source Sans Pro"/>
                <a:ea typeface="Source Sans Pro"/>
              </a:rPr>
              <a:t>EXCEPT, same day travel (24 hour travel), lunch expense is not permitted, therefore maximum daily allowance is $36.33. Amount claimed is taxable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700" y="4892228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&gt;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49" y="4763334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399" y="4763334"/>
            <a:ext cx="408642" cy="274637"/>
          </a:xfrm>
        </p:spPr>
        <p:txBody>
          <a:bodyPr/>
          <a:lstStyle/>
          <a:p>
            <a:r>
              <a:rPr lang="en-US" dirty="0"/>
              <a:t>/  </a:t>
            </a:r>
            <a:fld id="{E096D452-BE43-402D-8027-C9489B0307E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05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101"/>
            <a:ext cx="7886700" cy="994172"/>
          </a:xfrm>
        </p:spPr>
        <p:txBody>
          <a:bodyPr/>
          <a:lstStyle/>
          <a:p>
            <a:r>
              <a:rPr lang="en-US" dirty="0">
                <a:latin typeface="Abolition"/>
                <a:cs typeface="Abolition"/>
              </a:rPr>
              <a:t>New Guidelines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074" y="1379286"/>
            <a:ext cx="6575457" cy="2904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Car rental for individual travel is required to be paid via Concur Travel Card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Direct bill is only available for non-employee travel (student or guest)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</a:rPr>
              <a:t>Only admins will receive PIN to book Enterprise cars via state portal</a:t>
            </a:r>
          </a:p>
          <a:p>
            <a:r>
              <a:rPr lang="en-US" b="1" dirty="0">
                <a:latin typeface="Source Sans Pro"/>
                <a:ea typeface="Source Sans Pro"/>
              </a:rPr>
              <a:t>A Blanket Travel Request can be created for mileage and/or Hospitality only 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>
                <a:latin typeface="Source Sans Pro"/>
                <a:ea typeface="Source Sans Pro"/>
              </a:rPr>
              <a:t>Submit a monthly (or quarterly) Expense Report (only allowed to expense mileage 1X per month)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700" y="4892228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&gt;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49" y="4763334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399" y="4763334"/>
            <a:ext cx="408642" cy="274637"/>
          </a:xfrm>
        </p:spPr>
        <p:txBody>
          <a:bodyPr/>
          <a:lstStyle/>
          <a:p>
            <a:r>
              <a:rPr lang="en-US" dirty="0"/>
              <a:t>/  </a:t>
            </a:r>
            <a:fld id="{E096D452-BE43-402D-8027-C9489B0307E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6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942975" y="1410571"/>
            <a:ext cx="7572373" cy="2693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latin typeface="Source Sans Pro"/>
                <a:ea typeface="Source Sans Pro"/>
              </a:rPr>
              <a:t>An Approved Request is required before committing any funds for trip</a:t>
            </a:r>
          </a:p>
          <a:p>
            <a:pPr marL="228600" indent="-2286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latin typeface="Source Sans Pro"/>
                <a:ea typeface="Source Sans Pro"/>
              </a:rPr>
              <a:t>More approvals are required than domestic, including International Center Director and Provost for High Risk travel</a:t>
            </a:r>
          </a:p>
          <a:p>
            <a:pPr marL="228600" indent="-228600">
              <a:lnSpc>
                <a:spcPct val="100000"/>
              </a:lnSpc>
              <a:buFont typeface="Arial"/>
              <a:buChar char="•"/>
            </a:pPr>
            <a:r>
              <a:rPr lang="en-US" sz="1600" dirty="0"/>
              <a:t>Allow at least 60 days for Request approval process</a:t>
            </a:r>
          </a:p>
          <a:p>
            <a:pPr marL="228600" indent="-228600">
              <a:lnSpc>
                <a:spcPct val="100000"/>
              </a:lnSpc>
              <a:buFont typeface="Arial"/>
              <a:buChar char="•"/>
            </a:pPr>
            <a:r>
              <a:rPr lang="en-US" sz="1600" dirty="0"/>
              <a:t>Travel Allowance Itinerary is required</a:t>
            </a:r>
          </a:p>
          <a:p>
            <a:pPr marL="228600" indent="-2286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latin typeface="Source Sans Pro"/>
                <a:ea typeface="Source Sans Pro"/>
              </a:rPr>
              <a:t>Concur Travel Card is preferred payment method</a:t>
            </a:r>
          </a:p>
          <a:p>
            <a:pPr marL="228600" indent="-228600">
              <a:lnSpc>
                <a:spcPct val="100000"/>
              </a:lnSpc>
              <a:buFont typeface="Arial"/>
              <a:buChar char="•"/>
            </a:pPr>
            <a:r>
              <a:rPr lang="en-US" sz="1600" dirty="0"/>
              <a:t>Hotel and Meal expense types must be claimed as actuals, not a per diem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Travel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603947" y="677058"/>
            <a:ext cx="339922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Requirements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491152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399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8301"/>
            <a:ext cx="7886700" cy="994172"/>
          </a:xfrm>
        </p:spPr>
        <p:txBody>
          <a:bodyPr/>
          <a:lstStyle/>
          <a:p>
            <a:r>
              <a:rPr lang="en-US" dirty="0">
                <a:latin typeface="Abolition"/>
                <a:cs typeface="Abolition"/>
              </a:rPr>
              <a:t>New Guidelines Personal and International travel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074" y="1684086"/>
            <a:ext cx="6575457" cy="2904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Personal Travel and International Travel requires itineraries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Itineraries clearly indicate days of personal travel – </a:t>
            </a:r>
            <a:r>
              <a:rPr lang="en-US" dirty="0" err="1"/>
              <a:t>v.s</a:t>
            </a:r>
            <a:r>
              <a:rPr lang="en-US" dirty="0"/>
              <a:t>. – university business travel (from outbound/ start date to return/ end date of travel), and locations when required</a:t>
            </a:r>
          </a:p>
          <a:p>
            <a:pPr marL="514350" lvl="1" indent="-171450">
              <a:buFont typeface="Arial"/>
              <a:buChar char="•"/>
            </a:pPr>
            <a:r>
              <a:rPr lang="en-US" dirty="0"/>
              <a:t>Itineraries required with Request </a:t>
            </a:r>
            <a:r>
              <a:rPr lang="en-US" u="sng" dirty="0"/>
              <a:t>and</a:t>
            </a:r>
            <a:r>
              <a:rPr lang="en-US" dirty="0"/>
              <a:t> Expense Reports</a:t>
            </a:r>
            <a:endParaRPr lang="en-US" b="1" dirty="0"/>
          </a:p>
          <a:p>
            <a:endParaRPr lang="en-US" b="1" dirty="0">
              <a:ea typeface="Source Sans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2700" y="4892228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&gt;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49" y="4763334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399" y="4763334"/>
            <a:ext cx="408642" cy="274637"/>
          </a:xfrm>
        </p:spPr>
        <p:txBody>
          <a:bodyPr/>
          <a:lstStyle/>
          <a:p>
            <a:r>
              <a:rPr lang="en-US" dirty="0"/>
              <a:t>/  </a:t>
            </a:r>
            <a:fld id="{E096D452-BE43-402D-8027-C9489B0307E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491152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3">
            <a:extLst>
              <a:ext uri="{FF2B5EF4-FFF2-40B4-BE49-F238E27FC236}">
                <a16:creationId xmlns:a16="http://schemas.microsoft.com/office/drawing/2014/main" id="{BD3915D6-6513-43A4-87BC-1C7C5072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68" y="200678"/>
            <a:ext cx="5532664" cy="444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2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  international TRAVEL</a:t>
            </a:r>
          </a:p>
        </p:txBody>
      </p:sp>
    </p:spTree>
    <p:extLst>
      <p:ext uri="{BB962C8B-B14F-4D97-AF65-F5344CB8AC3E}">
        <p14:creationId xmlns:p14="http://schemas.microsoft.com/office/powerpoint/2010/main" val="204146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95651" y="1435188"/>
            <a:ext cx="5856515" cy="3821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0" spc="200" dirty="0">
                <a:latin typeface="Utopia Std"/>
              </a:rPr>
              <a:t>Individual Traveler: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444911" y="1844512"/>
            <a:ext cx="5856515" cy="10724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7020" indent="-196850">
              <a:buFont typeface="+mj-lt"/>
              <a:buAutoNum type="arabicPeriod"/>
            </a:pPr>
            <a:r>
              <a:rPr lang="en-US" sz="1600" dirty="0">
                <a:latin typeface="Source Sans Pro"/>
                <a:ea typeface="Source Sans Pro"/>
              </a:rPr>
              <a:t>Complete Request in Concur tool</a:t>
            </a:r>
            <a:r>
              <a:rPr lang="en-US" sz="1600" baseline="30000" dirty="0">
                <a:latin typeface="Source Sans Pro"/>
                <a:ea typeface="Source Sans Pro"/>
              </a:rPr>
              <a:t>1</a:t>
            </a:r>
            <a:endParaRPr lang="en-US" dirty="0">
              <a:latin typeface="Source Sans Pro"/>
              <a:ea typeface="Source Sans Pro"/>
            </a:endParaRPr>
          </a:p>
          <a:p>
            <a:pPr marL="490220" lvl="1" indent="-150495">
              <a:buFont typeface="Arial" panose="020B0604020202020204" pitchFamily="34" charset="0"/>
              <a:buChar char="•"/>
            </a:pPr>
            <a:r>
              <a:rPr lang="en-US" sz="1600" dirty="0"/>
              <a:t>Select “International” in Trip Type</a:t>
            </a:r>
            <a:endParaRPr lang="en-US" sz="1600" dirty="0">
              <a:ea typeface="Source Sans Pro" panose="020B0503030403020204" pitchFamily="34" charset="0"/>
            </a:endParaRPr>
          </a:p>
          <a:p>
            <a:pPr marL="490220" lvl="1" indent="-150495"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/>
                <a:ea typeface="Source Sans Pro"/>
              </a:rPr>
              <a:t>Attach .PDF's to Request (required)</a:t>
            </a:r>
          </a:p>
          <a:p>
            <a:pPr marL="490220" lvl="1" indent="-150495">
              <a:buFont typeface="Arial" panose="020B0604020202020204" pitchFamily="34" charset="0"/>
              <a:buChar char="•"/>
            </a:pPr>
            <a:r>
              <a:rPr lang="en-US" sz="1600" dirty="0"/>
              <a:t>Submit for approval</a:t>
            </a:r>
            <a:endParaRPr lang="en-US" sz="1600" dirty="0">
              <a:ea typeface="Source Sans Pro" panose="020B0503030403020204" pitchFamily="34" charset="0"/>
            </a:endParaRPr>
          </a:p>
          <a:p>
            <a:pPr lvl="1"/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Travel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603947" y="677058"/>
            <a:ext cx="3399222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Request Process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491152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E7F5F-19C0-C049-AFD1-C1351F8CB66A}"/>
              </a:ext>
            </a:extLst>
          </p:cNvPr>
          <p:cNvGrpSpPr/>
          <p:nvPr/>
        </p:nvGrpSpPr>
        <p:grpSpPr>
          <a:xfrm>
            <a:off x="1017534" y="1407186"/>
            <a:ext cx="373769" cy="373769"/>
            <a:chOff x="5630571" y="652905"/>
            <a:chExt cx="373769" cy="3737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426A76-2DF9-D941-99D2-F2F053BD2082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A4093B2-955A-6345-A73D-E6FB16008997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755733" y="4313902"/>
            <a:ext cx="6574418" cy="7232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i="1" baseline="30000" dirty="0"/>
              <a:t>1</a:t>
            </a:r>
            <a:r>
              <a:rPr lang="en-US" i="1" dirty="0"/>
              <a:t> All approvals occur in Concur</a:t>
            </a:r>
          </a:p>
          <a:p>
            <a:pPr lvl="1"/>
            <a:endParaRPr lang="en-US" sz="1400" i="1" dirty="0">
              <a:cs typeface="Calibri"/>
            </a:endParaRPr>
          </a:p>
          <a:p>
            <a:pPr lvl="1"/>
            <a:endParaRPr lang="en-US" i="1" dirty="0"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1C3695-9D9E-4586-BE2B-F5825DEE961A}"/>
              </a:ext>
            </a:extLst>
          </p:cNvPr>
          <p:cNvGrpSpPr/>
          <p:nvPr/>
        </p:nvGrpSpPr>
        <p:grpSpPr>
          <a:xfrm>
            <a:off x="969908" y="3006025"/>
            <a:ext cx="373769" cy="373769"/>
            <a:chOff x="5630571" y="652905"/>
            <a:chExt cx="373769" cy="37376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A6E314B-BBE3-4FB1-947C-9E29632B76CC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1ED5E9F-6E47-47C5-8E1C-B5EB9F2E3E13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195DC1D-DCAA-4BB3-9B93-41CDDBCB6352}"/>
              </a:ext>
            </a:extLst>
          </p:cNvPr>
          <p:cNvSpPr txBox="1">
            <a:spLocks/>
          </p:cNvSpPr>
          <p:nvPr/>
        </p:nvSpPr>
        <p:spPr>
          <a:xfrm>
            <a:off x="1452801" y="2995927"/>
            <a:ext cx="5856515" cy="382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ts val="202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600" b="1" i="0" kern="800" cap="none" spc="50" baseline="0">
                <a:solidFill>
                  <a:schemeClr val="accent1"/>
                </a:solidFill>
                <a:latin typeface="Utopia Std Semibold" panose="02040503060506020204" pitchFamily="18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spc="200" dirty="0">
                <a:latin typeface="Utopia Std"/>
              </a:rPr>
              <a:t>Group or Student Traveler: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9821D5-8B0C-464E-85BE-C613B95704F1}"/>
              </a:ext>
            </a:extLst>
          </p:cNvPr>
          <p:cNvSpPr txBox="1"/>
          <p:nvPr/>
        </p:nvSpPr>
        <p:spPr>
          <a:xfrm>
            <a:off x="1567543" y="3431721"/>
            <a:ext cx="540339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Source Sans Pro"/>
                <a:ea typeface="Source Sans Pro"/>
              </a:rPr>
              <a:t>1. Must start with Cal Poly International Center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43443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C099D-B13A-4F49-9346-FECEE874C9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699" y="1712656"/>
            <a:ext cx="7721876" cy="2643051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r>
              <a:rPr lang="en-US" sz="1600" dirty="0"/>
              <a:t>Airfare</a:t>
            </a:r>
          </a:p>
          <a:p>
            <a:r>
              <a:rPr lang="en-US" sz="1600" dirty="0"/>
              <a:t>Hotel</a:t>
            </a:r>
          </a:p>
          <a:p>
            <a:r>
              <a:rPr lang="en-US" sz="1600" dirty="0">
                <a:latin typeface="Source Sans Pro"/>
                <a:ea typeface="Source Sans Pro"/>
              </a:rPr>
              <a:t>Car Rental and Insurance</a:t>
            </a:r>
          </a:p>
          <a:p>
            <a:r>
              <a:rPr lang="en-US" sz="1600" dirty="0"/>
              <a:t>Registration Fees</a:t>
            </a:r>
          </a:p>
          <a:p>
            <a:r>
              <a:rPr lang="en-US" sz="1600" dirty="0">
                <a:latin typeface="Source Sans Pro"/>
                <a:ea typeface="Source Sans Pro"/>
              </a:rPr>
              <a:t>Personal Car Mileage</a:t>
            </a:r>
          </a:p>
          <a:p>
            <a:r>
              <a:rPr lang="en-US" sz="1600" dirty="0">
                <a:latin typeface="Source Sans Pro"/>
                <a:ea typeface="Source Sans Pro"/>
              </a:rPr>
              <a:t>Meals – International, Alaska, Hawaii (international, Alaska, or Hawaii only)</a:t>
            </a:r>
          </a:p>
          <a:p>
            <a:r>
              <a:rPr lang="en-US" sz="1600" dirty="0"/>
              <a:t>Ground Transportation at destination</a:t>
            </a:r>
          </a:p>
          <a:p>
            <a:r>
              <a:rPr lang="en-US" sz="1600" dirty="0">
                <a:latin typeface="Source Sans Pro"/>
                <a:ea typeface="Source Sans Pro"/>
              </a:rPr>
              <a:t>Parking</a:t>
            </a:r>
          </a:p>
          <a:p>
            <a:r>
              <a:rPr lang="en-US" sz="1600" dirty="0"/>
              <a:t>Hospitality, if expecting to host other non-Cal Poly staff or faculty</a:t>
            </a:r>
          </a:p>
          <a:p>
            <a:pPr marL="91440" indent="0">
              <a:buNone/>
            </a:pPr>
            <a:endParaRPr lang="en-US" sz="1600" dirty="0"/>
          </a:p>
          <a:p>
            <a:pPr marL="457200"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183E340-9CF0-6E47-8F31-D45D5FD1C7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77427F7-EC67-8846-A42C-846F8F6D9F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request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2200380" y="677058"/>
            <a:ext cx="4879681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Expense Check List – All Travel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2209496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BA9ECEB-D08D-D147-98DA-677CFB40663B}"/>
              </a:ext>
            </a:extLst>
          </p:cNvPr>
          <p:cNvSpPr txBox="1">
            <a:spLocks/>
          </p:cNvSpPr>
          <p:nvPr/>
        </p:nvSpPr>
        <p:spPr>
          <a:xfrm>
            <a:off x="1096727" y="1288349"/>
            <a:ext cx="6718672" cy="24677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200" dirty="0">
                <a:solidFill>
                  <a:schemeClr val="accent1"/>
                </a:solidFill>
                <a:latin typeface="Utopia Std" panose="02040603060506020204" pitchFamily="18" charset="0"/>
                <a:ea typeface="Lucida Grande"/>
                <a:cs typeface="Utopia Std Bold Subhead"/>
              </a:rPr>
              <a:t>MAKE SURE TO INCLUDE ALL EXPENSES; CONSIDER:</a:t>
            </a:r>
            <a:endParaRPr lang="en-US" sz="1600" spc="200" dirty="0">
              <a:solidFill>
                <a:schemeClr val="accent1"/>
              </a:solidFill>
              <a:latin typeface="Utopia Std" panose="02040603060506020204" pitchFamily="18" charset="0"/>
              <a:cs typeface="Utopia Std Bold Subhead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0E7F5F-19C0-C049-AFD1-C1351F8CB66A}"/>
              </a:ext>
            </a:extLst>
          </p:cNvPr>
          <p:cNvGrpSpPr/>
          <p:nvPr/>
        </p:nvGrpSpPr>
        <p:grpSpPr>
          <a:xfrm>
            <a:off x="647690" y="1224853"/>
            <a:ext cx="373769" cy="373769"/>
            <a:chOff x="5630571" y="652905"/>
            <a:chExt cx="373769" cy="37376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A426A76-2DF9-D941-99D2-F2F053BD2082}"/>
                </a:ext>
              </a:extLst>
            </p:cNvPr>
            <p:cNvSpPr/>
            <p:nvPr/>
          </p:nvSpPr>
          <p:spPr>
            <a:xfrm>
              <a:off x="5630571" y="652905"/>
              <a:ext cx="373769" cy="373769"/>
            </a:xfrm>
            <a:prstGeom prst="ellipse">
              <a:avLst/>
            </a:prstGeom>
            <a:noFill/>
            <a:ln>
              <a:solidFill>
                <a:srgbClr val="C69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A4093B2-955A-6345-A73D-E6FB16008997}"/>
                </a:ext>
              </a:extLst>
            </p:cNvPr>
            <p:cNvSpPr/>
            <p:nvPr/>
          </p:nvSpPr>
          <p:spPr>
            <a:xfrm>
              <a:off x="5739500" y="767474"/>
              <a:ext cx="150018" cy="149382"/>
            </a:xfrm>
            <a:custGeom>
              <a:avLst/>
              <a:gdLst/>
              <a:ahLst/>
              <a:cxnLst/>
              <a:rect l="l" t="t" r="r" b="b"/>
              <a:pathLst>
                <a:path w="150018" h="149382">
                  <a:moveTo>
                    <a:pt x="75327" y="0"/>
                  </a:moveTo>
                  <a:cubicBezTo>
                    <a:pt x="76356" y="0"/>
                    <a:pt x="77384" y="392"/>
                    <a:pt x="78169" y="1177"/>
                  </a:cubicBezTo>
                  <a:lnTo>
                    <a:pt x="148842" y="71850"/>
                  </a:lnTo>
                  <a:cubicBezTo>
                    <a:pt x="150411" y="73419"/>
                    <a:pt x="150411" y="75963"/>
                    <a:pt x="148842" y="77533"/>
                  </a:cubicBezTo>
                  <a:lnTo>
                    <a:pt x="78169" y="148206"/>
                  </a:lnTo>
                  <a:cubicBezTo>
                    <a:pt x="76600" y="149775"/>
                    <a:pt x="74055" y="149775"/>
                    <a:pt x="72486" y="148206"/>
                  </a:cubicBezTo>
                  <a:lnTo>
                    <a:pt x="70118" y="145838"/>
                  </a:lnTo>
                  <a:cubicBezTo>
                    <a:pt x="68549" y="144269"/>
                    <a:pt x="68549" y="141724"/>
                    <a:pt x="70118" y="140155"/>
                  </a:cubicBezTo>
                  <a:lnTo>
                    <a:pt x="129889" y="80384"/>
                  </a:lnTo>
                  <a:lnTo>
                    <a:pt x="4019" y="80384"/>
                  </a:lnTo>
                  <a:cubicBezTo>
                    <a:pt x="1799" y="80384"/>
                    <a:pt x="0" y="78585"/>
                    <a:pt x="0" y="76366"/>
                  </a:cubicBezTo>
                  <a:lnTo>
                    <a:pt x="0" y="73017"/>
                  </a:lnTo>
                  <a:cubicBezTo>
                    <a:pt x="0" y="70798"/>
                    <a:pt x="1799" y="68999"/>
                    <a:pt x="4019" y="68999"/>
                  </a:cubicBezTo>
                  <a:lnTo>
                    <a:pt x="129889" y="68999"/>
                  </a:lnTo>
                  <a:lnTo>
                    <a:pt x="70118" y="9228"/>
                  </a:lnTo>
                  <a:cubicBezTo>
                    <a:pt x="68549" y="7658"/>
                    <a:pt x="68549" y="5114"/>
                    <a:pt x="70118" y="3545"/>
                  </a:cubicBezTo>
                  <a:lnTo>
                    <a:pt x="72486" y="1177"/>
                  </a:lnTo>
                  <a:cubicBezTo>
                    <a:pt x="73271" y="392"/>
                    <a:pt x="74299" y="0"/>
                    <a:pt x="7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C6924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Font Awesome 5 Pro Light" panose="02000303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40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C099D-B13A-4F49-9346-FECEE874C9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095" y="1286033"/>
            <a:ext cx="7721876" cy="2007500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r>
              <a:rPr lang="en-US" sz="1600" dirty="0">
                <a:latin typeface="Source Sans Pro"/>
                <a:ea typeface="Source Sans Pro"/>
              </a:rPr>
              <a:t>Include ALL potential expenses</a:t>
            </a:r>
          </a:p>
          <a:p>
            <a:r>
              <a:rPr lang="en-US" sz="1600" dirty="0"/>
              <a:t>If personal travel, attach airfare comparison (airfare with and without personal travel</a:t>
            </a:r>
            <a:r>
              <a:rPr lang="en-US" sz="1400" dirty="0"/>
              <a:t>)</a:t>
            </a:r>
            <a:endParaRPr lang="en-US" sz="1600" dirty="0"/>
          </a:p>
          <a:p>
            <a:pPr marL="174625" indent="-174625"/>
            <a:r>
              <a:rPr lang="en-US" sz="1600" dirty="0">
                <a:latin typeface="Source Sans Pro"/>
                <a:ea typeface="Source Sans Pro"/>
              </a:rPr>
              <a:t>Attach signed required documents including Foreign Travel Insurance Form and Export Compliance Form. If traveling with family, Release of Liability Form is also required</a:t>
            </a:r>
            <a:endParaRPr lang="en-US" sz="1600" dirty="0">
              <a:ea typeface="Source Sans Pro"/>
            </a:endParaRPr>
          </a:p>
          <a:p>
            <a:pPr marL="0" indent="0">
              <a:buNone/>
            </a:pPr>
            <a:endParaRPr lang="en-US" sz="1600" dirty="0">
              <a:ea typeface="Source Sans Pro"/>
            </a:endParaRPr>
          </a:p>
          <a:p>
            <a:pPr marL="174625" indent="-174625"/>
            <a:endParaRPr lang="en-US" sz="1600" dirty="0">
              <a:ea typeface="Source Sans Pro" panose="020B0503030403020204" pitchFamily="34" charset="0"/>
            </a:endParaRPr>
          </a:p>
          <a:p>
            <a:pPr marL="174625" indent="-174625"/>
            <a:endParaRPr lang="en-US" sz="1600" dirty="0"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en-US" sz="1600" dirty="0">
              <a:ea typeface="Source Sans Pro" panose="020B0503030403020204" pitchFamily="34" charset="0"/>
            </a:endParaRPr>
          </a:p>
          <a:p>
            <a:pPr marL="174625" indent="-174625"/>
            <a:r>
              <a:rPr lang="en-US" sz="1600" dirty="0">
                <a:latin typeface="Source Sans Pro"/>
                <a:ea typeface="Source Sans Pro"/>
              </a:rPr>
              <a:t>Regularly check Audit Trail when Request is being routed for approval to ensure ALL proper reviewers are approving the Request  </a:t>
            </a:r>
            <a:endParaRPr lang="en-US" sz="1600" dirty="0">
              <a:ea typeface="Source Sans Pro"/>
            </a:endParaRPr>
          </a:p>
          <a:p>
            <a:pPr marL="91440" indent="0">
              <a:buNone/>
            </a:pPr>
            <a:endParaRPr lang="en-US" sz="1600" dirty="0"/>
          </a:p>
          <a:p>
            <a:pPr marL="91440" indent="0">
              <a:buNone/>
            </a:pPr>
            <a:endParaRPr lang="en-US" sz="1600" dirty="0"/>
          </a:p>
          <a:p>
            <a:pPr marL="457200"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183E340-9CF0-6E47-8F31-D45D5FD1C7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77427F7-EC67-8846-A42C-846F8F6D9F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REQUEST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821683" y="677058"/>
            <a:ext cx="2502238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Check List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752422" y="688774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6266" y="3905298"/>
            <a:ext cx="564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/>
                </a:solidFill>
                <a:latin typeface="Utopia Std Semibold" panose="02040703060506020204" pitchFamily="18" charset="0"/>
              </a:rPr>
              <a:t>Ready to submit International Request in Concur</a:t>
            </a:r>
          </a:p>
        </p:txBody>
      </p:sp>
      <p:pic>
        <p:nvPicPr>
          <p:cNvPr id="2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A373233-CC56-4511-942B-BA46D69E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038" y="3739308"/>
            <a:ext cx="2743200" cy="8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82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96980" y="2690798"/>
            <a:ext cx="717586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183E340-9CF0-6E47-8F31-D45D5FD1C7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429249" y="4749148"/>
            <a:ext cx="3086100" cy="274637"/>
          </a:xfrm>
        </p:spPr>
        <p:txBody>
          <a:bodyPr/>
          <a:lstStyle/>
          <a:p>
            <a:r>
              <a:rPr lang="en-US" dirty="0"/>
              <a:t>POLY TRAVEL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77427F7-EC67-8846-A42C-846F8F6D9F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534399" y="4749148"/>
            <a:ext cx="408642" cy="274637"/>
          </a:xfrm>
        </p:spPr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A619DE4-9BE6-644E-8D1D-C558B6D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75134"/>
            <a:ext cx="7886700" cy="469175"/>
          </a:xfrm>
        </p:spPr>
        <p:txBody>
          <a:bodyPr/>
          <a:lstStyle/>
          <a:p>
            <a:pPr algn="l"/>
            <a:r>
              <a:rPr lang="en-US" dirty="0"/>
              <a:t>INTERNATIONAL REQUEST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3EBC52D2-7526-8447-9FE9-EA2AB3564D00}"/>
              </a:ext>
            </a:extLst>
          </p:cNvPr>
          <p:cNvSpPr txBox="1">
            <a:spLocks/>
          </p:cNvSpPr>
          <p:nvPr/>
        </p:nvSpPr>
        <p:spPr>
          <a:xfrm>
            <a:off x="4821683" y="479983"/>
            <a:ext cx="2502238" cy="46917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None/>
              <a:defRPr sz="1400" b="0" i="0" kern="800" cap="none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2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200" b="0" i="0" kern="1200" spc="1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1000" b="0" i="0" kern="1200" spc="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5000"/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APPROVAL FLOW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31F195-EEED-9D4A-A452-76B4D442BE0C}"/>
              </a:ext>
            </a:extLst>
          </p:cNvPr>
          <p:cNvCxnSpPr>
            <a:cxnSpLocks/>
          </p:cNvCxnSpPr>
          <p:nvPr/>
        </p:nvCxnSpPr>
        <p:spPr>
          <a:xfrm flipH="1">
            <a:off x="4752422" y="491699"/>
            <a:ext cx="3584" cy="457459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05955" y="2130063"/>
            <a:ext cx="1125864" cy="11214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1.</a:t>
            </a:r>
          </a:p>
          <a:p>
            <a:pPr algn="ctr"/>
            <a:r>
              <a:rPr lang="en-US" sz="1100" b="1" dirty="0"/>
              <a:t>Cost Object Approver</a:t>
            </a:r>
          </a:p>
        </p:txBody>
      </p:sp>
      <p:sp>
        <p:nvSpPr>
          <p:cNvPr id="12" name="Oval 11"/>
          <p:cNvSpPr/>
          <p:nvPr/>
        </p:nvSpPr>
        <p:spPr>
          <a:xfrm>
            <a:off x="1843102" y="2130063"/>
            <a:ext cx="1125864" cy="11214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2.</a:t>
            </a:r>
          </a:p>
          <a:p>
            <a:pPr algn="ctr"/>
            <a:r>
              <a:rPr lang="en-US" sz="1100" b="1" dirty="0"/>
              <a:t>Dept. Head/ Chair</a:t>
            </a:r>
            <a:endParaRPr lang="en-US" sz="1100" b="1" spc="-20" dirty="0"/>
          </a:p>
        </p:txBody>
      </p:sp>
      <p:sp>
        <p:nvSpPr>
          <p:cNvPr id="13" name="Oval 12"/>
          <p:cNvSpPr/>
          <p:nvPr/>
        </p:nvSpPr>
        <p:spPr>
          <a:xfrm>
            <a:off x="3288318" y="2130063"/>
            <a:ext cx="1125864" cy="1121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3.</a:t>
            </a:r>
          </a:p>
          <a:p>
            <a:pPr algn="ctr"/>
            <a:r>
              <a:rPr lang="en-US" sz="1100" b="1" dirty="0"/>
              <a:t>Dean</a:t>
            </a:r>
          </a:p>
          <a:p>
            <a:pPr algn="ctr"/>
            <a:endParaRPr lang="en-US" sz="1100" b="1" dirty="0"/>
          </a:p>
        </p:txBody>
      </p:sp>
      <p:sp>
        <p:nvSpPr>
          <p:cNvPr id="14" name="Oval 13"/>
          <p:cNvSpPr/>
          <p:nvPr/>
        </p:nvSpPr>
        <p:spPr>
          <a:xfrm>
            <a:off x="6174855" y="2130063"/>
            <a:ext cx="1125864" cy="1121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5.</a:t>
            </a:r>
          </a:p>
          <a:p>
            <a:pPr algn="ctr"/>
            <a:r>
              <a:rPr lang="en-US" sz="1100" b="1" dirty="0"/>
              <a:t>Int’l Center AVP</a:t>
            </a:r>
          </a:p>
        </p:txBody>
      </p:sp>
      <p:sp>
        <p:nvSpPr>
          <p:cNvPr id="15" name="Oval 14"/>
          <p:cNvSpPr/>
          <p:nvPr/>
        </p:nvSpPr>
        <p:spPr>
          <a:xfrm>
            <a:off x="4728826" y="2130063"/>
            <a:ext cx="1125864" cy="11214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4.</a:t>
            </a:r>
          </a:p>
          <a:p>
            <a:pPr algn="ctr"/>
            <a:r>
              <a:rPr lang="en-US" sz="1100" b="1" dirty="0"/>
              <a:t>Exception </a:t>
            </a:r>
          </a:p>
          <a:p>
            <a:pPr algn="ctr"/>
            <a:r>
              <a:rPr lang="en-US" sz="1100" b="1" dirty="0"/>
              <a:t>Approver</a:t>
            </a:r>
          </a:p>
        </p:txBody>
      </p:sp>
      <p:sp>
        <p:nvSpPr>
          <p:cNvPr id="19" name="Oval 18"/>
          <p:cNvSpPr/>
          <p:nvPr/>
        </p:nvSpPr>
        <p:spPr>
          <a:xfrm>
            <a:off x="7600147" y="2130063"/>
            <a:ext cx="1125864" cy="1121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6.</a:t>
            </a:r>
          </a:p>
          <a:p>
            <a:pPr algn="ctr"/>
            <a:r>
              <a:rPr lang="en-US" sz="1100" b="1" dirty="0"/>
              <a:t>Provost High Risk travel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649" y="3340336"/>
            <a:ext cx="508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Adds </a:t>
            </a:r>
          </a:p>
          <a:p>
            <a:pPr algn="ctr"/>
            <a:r>
              <a:rPr lang="en-US" sz="1100" b="1" dirty="0"/>
              <a:t>Dean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82495" y="3340336"/>
            <a:ext cx="1047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Verifies/ Adds </a:t>
            </a:r>
          </a:p>
          <a:p>
            <a:pPr algn="ctr"/>
            <a:r>
              <a:rPr lang="en-US" sz="1100" b="1" dirty="0"/>
              <a:t>Dean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6659" y="1348121"/>
            <a:ext cx="2490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200" dirty="0">
                <a:solidFill>
                  <a:schemeClr val="accent1"/>
                </a:solidFill>
                <a:latin typeface="Utopia Std" panose="02040603060506020204" pitchFamily="18" charset="0"/>
              </a:rPr>
              <a:t>ACADEMIA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7153" y="4385531"/>
            <a:ext cx="6609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All approvers are responsible for reviewing all material including PDF before approving</a:t>
            </a:r>
          </a:p>
        </p:txBody>
      </p:sp>
    </p:spTree>
    <p:extLst>
      <p:ext uri="{BB962C8B-B14F-4D97-AF65-F5344CB8AC3E}">
        <p14:creationId xmlns:p14="http://schemas.microsoft.com/office/powerpoint/2010/main" val="2101501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54734"/>
      </a:dk1>
      <a:lt1>
        <a:srgbClr val="FFFFFF"/>
      </a:lt1>
      <a:dk2>
        <a:srgbClr val="545859"/>
      </a:dk2>
      <a:lt2>
        <a:srgbClr val="E7E6E6"/>
      </a:lt2>
      <a:accent1>
        <a:srgbClr val="C69241"/>
      </a:accent1>
      <a:accent2>
        <a:srgbClr val="789F90"/>
      </a:accent2>
      <a:accent3>
        <a:srgbClr val="3A913F"/>
      </a:accent3>
      <a:accent4>
        <a:srgbClr val="FFC000"/>
      </a:accent4>
      <a:accent5>
        <a:srgbClr val="B7CDC2"/>
      </a:accent5>
      <a:accent6>
        <a:srgbClr val="F2F3F1"/>
      </a:accent6>
      <a:hlink>
        <a:srgbClr val="F2C75C"/>
      </a:hlink>
      <a:folHlink>
        <a:srgbClr val="C69214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154734"/>
      </a:dk1>
      <a:lt1>
        <a:srgbClr val="FFFFFF"/>
      </a:lt1>
      <a:dk2>
        <a:srgbClr val="545859"/>
      </a:dk2>
      <a:lt2>
        <a:srgbClr val="E7E6E6"/>
      </a:lt2>
      <a:accent1>
        <a:srgbClr val="C69241"/>
      </a:accent1>
      <a:accent2>
        <a:srgbClr val="789F90"/>
      </a:accent2>
      <a:accent3>
        <a:srgbClr val="3A913F"/>
      </a:accent3>
      <a:accent4>
        <a:srgbClr val="FFC000"/>
      </a:accent4>
      <a:accent5>
        <a:srgbClr val="B7CDC2"/>
      </a:accent5>
      <a:accent6>
        <a:srgbClr val="F2F3F1"/>
      </a:accent6>
      <a:hlink>
        <a:srgbClr val="F2C75C"/>
      </a:hlink>
      <a:folHlink>
        <a:srgbClr val="C6921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DFAF894D35FE47B0522AF203BF1238" ma:contentTypeVersion="10" ma:contentTypeDescription="Create a new document." ma:contentTypeScope="" ma:versionID="0ab2c54cc54197024b572ce57a8af545">
  <xsd:schema xmlns:xsd="http://www.w3.org/2001/XMLSchema" xmlns:xs="http://www.w3.org/2001/XMLSchema" xmlns:p="http://schemas.microsoft.com/office/2006/metadata/properties" xmlns:ns3="462012a7-6d5b-4768-9684-8aad47fc058c" xmlns:ns4="6cf99a91-91d2-4a59-81ac-c34fdb621390" targetNamespace="http://schemas.microsoft.com/office/2006/metadata/properties" ma:root="true" ma:fieldsID="642935ef34d3f319932e5bf68995b0f1" ns3:_="" ns4:_="">
    <xsd:import namespace="462012a7-6d5b-4768-9684-8aad47fc058c"/>
    <xsd:import namespace="6cf99a91-91d2-4a59-81ac-c34fdb62139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012a7-6d5b-4768-9684-8aad47fc0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f99a91-91d2-4a59-81ac-c34fdb6213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4C332A-C53A-490F-9AED-45AFE62539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2EEBE0-33F4-4DC0-9B41-6A604EE8D2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2012a7-6d5b-4768-9684-8aad47fc058c"/>
    <ds:schemaRef ds:uri="6cf99a91-91d2-4a59-81ac-c34fdb6213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AF42D8-36EC-4CA1-A653-6DC26754747B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6cf99a91-91d2-4a59-81ac-c34fdb621390"/>
    <ds:schemaRef ds:uri="462012a7-6d5b-4768-9684-8aad47fc058c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10356</TotalTime>
  <Words>1950</Words>
  <Application>Microsoft Office PowerPoint</Application>
  <PresentationFormat>On-screen Show (16:9)</PresentationFormat>
  <Paragraphs>363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TOPICS</vt:lpstr>
      <vt:lpstr>International Travel</vt:lpstr>
      <vt:lpstr>PowerPoint Presentation</vt:lpstr>
      <vt:lpstr>Request   international TRAVEL</vt:lpstr>
      <vt:lpstr>International Travel</vt:lpstr>
      <vt:lpstr>request</vt:lpstr>
      <vt:lpstr>INTERNATIONAL REQUEST</vt:lpstr>
      <vt:lpstr>INTERNATIONAL REQUEST</vt:lpstr>
      <vt:lpstr>INTERNATIONAL REQUEST</vt:lpstr>
      <vt:lpstr>International request</vt:lpstr>
      <vt:lpstr>International request</vt:lpstr>
      <vt:lpstr>EXPENSE REPORT   international TRAVEL</vt:lpstr>
      <vt:lpstr>international Travel</vt:lpstr>
      <vt:lpstr>international expenses</vt:lpstr>
      <vt:lpstr>Travel allowance</vt:lpstr>
      <vt:lpstr>Travel allowance</vt:lpstr>
      <vt:lpstr>Travel allowance</vt:lpstr>
      <vt:lpstr>international Travel</vt:lpstr>
      <vt:lpstr>Questions</vt:lpstr>
      <vt:lpstr>appendix</vt:lpstr>
      <vt:lpstr>PowerPoint Presentation</vt:lpstr>
      <vt:lpstr>CONCUR TRAVEL CARD</vt:lpstr>
      <vt:lpstr>Christopherson’s business travel</vt:lpstr>
      <vt:lpstr>Cal poly travel guidelines</vt:lpstr>
      <vt:lpstr>New Guidelines</vt:lpstr>
      <vt:lpstr>New Guidelines Continued</vt:lpstr>
      <vt:lpstr>New Guidelines Continued</vt:lpstr>
      <vt:lpstr>New Guidelines Continued</vt:lpstr>
      <vt:lpstr>New Guidelines Personal and International travel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Stephanie Albright</cp:lastModifiedBy>
  <cp:revision>724</cp:revision>
  <cp:lastPrinted>2019-07-25T20:02:46Z</cp:lastPrinted>
  <dcterms:created xsi:type="dcterms:W3CDTF">2019-07-25T17:13:11Z</dcterms:created>
  <dcterms:modified xsi:type="dcterms:W3CDTF">2023-08-31T20:31:26Z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0x010100C5DFAF894D35FE47B0522AF203BF1238</vt:lpwstr>
  </property>
</Properties>
</file>