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sldIdLst>
    <p:sldId id="310" r:id="rId2"/>
    <p:sldId id="319" r:id="rId3"/>
    <p:sldId id="311" r:id="rId4"/>
    <p:sldId id="343" r:id="rId5"/>
    <p:sldId id="312" r:id="rId6"/>
    <p:sldId id="338" r:id="rId7"/>
    <p:sldId id="339" r:id="rId8"/>
    <p:sldId id="340" r:id="rId9"/>
    <p:sldId id="341" r:id="rId10"/>
    <p:sldId id="317" r:id="rId11"/>
    <p:sldId id="318" r:id="rId12"/>
    <p:sldId id="320" r:id="rId13"/>
    <p:sldId id="321" r:id="rId14"/>
    <p:sldId id="323" r:id="rId15"/>
    <p:sldId id="322" r:id="rId16"/>
    <p:sldId id="324" r:id="rId17"/>
    <p:sldId id="325" r:id="rId18"/>
    <p:sldId id="327" r:id="rId19"/>
    <p:sldId id="326" r:id="rId20"/>
    <p:sldId id="329" r:id="rId21"/>
    <p:sldId id="332" r:id="rId22"/>
    <p:sldId id="330" r:id="rId23"/>
    <p:sldId id="336" r:id="rId24"/>
    <p:sldId id="331" r:id="rId25"/>
    <p:sldId id="333" r:id="rId26"/>
    <p:sldId id="334" r:id="rId27"/>
    <p:sldId id="342" r:id="rId28"/>
    <p:sldId id="337" r:id="rId29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51A"/>
    <a:srgbClr val="C6C0B7"/>
    <a:srgbClr val="3B3523"/>
    <a:srgbClr val="F0EED7"/>
    <a:srgbClr val="857756"/>
    <a:srgbClr val="7E7462"/>
    <a:srgbClr val="273015"/>
    <a:srgbClr val="4F5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7C40FA-9185-4483-82F6-923A5282D5CA}" v="1628" dt="2023-11-28T00:22:49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03" autoAdjust="0"/>
    <p:restoredTop sz="94660"/>
  </p:normalViewPr>
  <p:slideViewPr>
    <p:cSldViewPr snapToGrid="0" snapToObjects="1">
      <p:cViewPr varScale="1">
        <p:scale>
          <a:sx n="151" d="100"/>
          <a:sy n="151" d="100"/>
        </p:scale>
        <p:origin x="702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B3523"/>
            </a:solidFill>
            <a:ln w="3173">
              <a:solidFill>
                <a:srgbClr val="865357"/>
              </a:solidFill>
              <a:prstDash val="solid"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81-4D73-9DBD-4D016F5649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857756"/>
            </a:solidFill>
            <a:ln w="3173">
              <a:solidFill>
                <a:srgbClr val="865357"/>
              </a:solidFill>
              <a:prstDash val="solid"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81-4D73-9DBD-4D016F5649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C6C0B7"/>
            </a:solidFill>
            <a:ln w="3173">
              <a:solidFill>
                <a:srgbClr val="865357"/>
              </a:solidFill>
              <a:prstDash val="solid"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81-4D73-9DBD-4D016F564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332032"/>
        <c:axId val="42087552"/>
      </c:barChart>
      <c:catAx>
        <c:axId val="9633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595959"/>
                </a:solidFill>
              </a:defRPr>
            </a:pPr>
            <a:endParaRPr lang="en-US"/>
          </a:p>
        </c:txPr>
        <c:crossAx val="42087552"/>
        <c:crosses val="autoZero"/>
        <c:auto val="1"/>
        <c:lblAlgn val="ctr"/>
        <c:lblOffset val="100"/>
        <c:noMultiLvlLbl val="0"/>
      </c:catAx>
      <c:valAx>
        <c:axId val="42087552"/>
        <c:scaling>
          <c:orientation val="minMax"/>
        </c:scaling>
        <c:delete val="0"/>
        <c:axPos val="l"/>
        <c:majorGridlines>
          <c:spPr>
            <a:ln w="3173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3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595959"/>
                </a:solidFill>
              </a:defRPr>
            </a:pPr>
            <a:endParaRPr lang="en-US"/>
          </a:p>
        </c:txPr>
        <c:crossAx val="96332032"/>
        <c:crosses val="autoZero"/>
        <c:crossBetween val="between"/>
      </c:valAx>
      <c:spPr>
        <a:solidFill>
          <a:srgbClr val="F2F2F2"/>
        </a:solidFill>
        <a:ln w="25387">
          <a:noFill/>
        </a:ln>
      </c:spPr>
    </c:plotArea>
    <c:legend>
      <c:legendPos val="r"/>
      <c:layout>
        <c:manualLayout>
          <c:xMode val="edge"/>
          <c:yMode val="edge"/>
          <c:x val="0.67469879518072284"/>
          <c:y val="0.32344213649851633"/>
          <c:w val="0.28915662650602408"/>
          <c:h val="0.37982195845697331"/>
        </c:manualLayout>
      </c:layout>
      <c:overlay val="0"/>
      <c:spPr>
        <a:noFill/>
        <a:ln w="25387">
          <a:noFill/>
        </a:ln>
      </c:spPr>
      <c:txPr>
        <a:bodyPr/>
        <a:lstStyle/>
        <a:p>
          <a:pPr>
            <a:defRPr sz="1654" b="0" i="0" u="none" strike="noStrike" baseline="0">
              <a:solidFill>
                <a:srgbClr val="333333"/>
              </a:solidFill>
              <a:latin typeface="Palatino Linotype"/>
              <a:ea typeface="Palatino Linotype"/>
              <a:cs typeface="Palatino Linotype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B3523"/>
            </a:solidFill>
            <a:ln w="3173">
              <a:solidFill>
                <a:srgbClr val="865357"/>
              </a:solidFill>
              <a:prstDash val="solid"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7-4183-AD39-9094318407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857756"/>
            </a:solidFill>
            <a:ln w="3173">
              <a:solidFill>
                <a:srgbClr val="865357"/>
              </a:solidFill>
              <a:prstDash val="solid"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7-4183-AD39-9094318407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C6C0B7"/>
            </a:solidFill>
            <a:ln w="3173">
              <a:solidFill>
                <a:srgbClr val="865357"/>
              </a:solidFill>
              <a:prstDash val="solid"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37-4183-AD39-909431840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47872"/>
        <c:axId val="43343872"/>
      </c:barChart>
      <c:catAx>
        <c:axId val="4324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595959"/>
                </a:solidFill>
              </a:defRPr>
            </a:pPr>
            <a:endParaRPr lang="en-US"/>
          </a:p>
        </c:txPr>
        <c:crossAx val="43343872"/>
        <c:crosses val="autoZero"/>
        <c:auto val="1"/>
        <c:lblAlgn val="ctr"/>
        <c:lblOffset val="100"/>
        <c:noMultiLvlLbl val="0"/>
      </c:catAx>
      <c:valAx>
        <c:axId val="43343872"/>
        <c:scaling>
          <c:orientation val="minMax"/>
        </c:scaling>
        <c:delete val="0"/>
        <c:axPos val="l"/>
        <c:majorGridlines>
          <c:spPr>
            <a:ln w="3173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3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595959"/>
                </a:solidFill>
              </a:defRPr>
            </a:pPr>
            <a:endParaRPr lang="en-US"/>
          </a:p>
        </c:txPr>
        <c:crossAx val="43247872"/>
        <c:crosses val="autoZero"/>
        <c:crossBetween val="between"/>
      </c:valAx>
      <c:spPr>
        <a:solidFill>
          <a:srgbClr val="F2F2F2"/>
        </a:solidFill>
        <a:ln w="25385">
          <a:noFill/>
        </a:ln>
      </c:spPr>
    </c:plotArea>
    <c:legend>
      <c:legendPos val="r"/>
      <c:layout>
        <c:manualLayout>
          <c:xMode val="edge"/>
          <c:yMode val="edge"/>
          <c:x val="0.67469879518072284"/>
          <c:y val="0.32344213649851633"/>
          <c:w val="0.28915662650602408"/>
          <c:h val="0.37982195845697331"/>
        </c:manualLayout>
      </c:layout>
      <c:overlay val="0"/>
      <c:spPr>
        <a:noFill/>
        <a:ln w="25385">
          <a:noFill/>
        </a:ln>
      </c:spPr>
      <c:txPr>
        <a:bodyPr/>
        <a:lstStyle/>
        <a:p>
          <a:pPr>
            <a:defRPr sz="1654" b="0" i="0" u="none" strike="noStrike" baseline="0">
              <a:solidFill>
                <a:srgbClr val="333333"/>
              </a:solidFill>
              <a:latin typeface="Palatino Linotype"/>
              <a:ea typeface="Palatino Linotype"/>
              <a:cs typeface="Palatino Linotype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B3523"/>
            </a:solidFill>
            <a:ln w="3173">
              <a:solidFill>
                <a:srgbClr val="865357"/>
              </a:solidFill>
              <a:prstDash val="solid"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8D-4EBD-BD8C-13002A5D5D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857756"/>
            </a:solidFill>
            <a:ln w="3173">
              <a:solidFill>
                <a:srgbClr val="865357"/>
              </a:solidFill>
              <a:prstDash val="solid"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8D-4EBD-BD8C-13002A5D5D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C6C0B7"/>
            </a:solidFill>
            <a:ln w="3173">
              <a:solidFill>
                <a:srgbClr val="865357"/>
              </a:solidFill>
              <a:prstDash val="solid"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8D-4EBD-BD8C-13002A5D5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55616"/>
        <c:axId val="43457152"/>
      </c:barChart>
      <c:catAx>
        <c:axId val="4345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595959"/>
                </a:solidFill>
              </a:defRPr>
            </a:pPr>
            <a:endParaRPr lang="en-US"/>
          </a:p>
        </c:txPr>
        <c:crossAx val="43457152"/>
        <c:crosses val="autoZero"/>
        <c:auto val="1"/>
        <c:lblAlgn val="ctr"/>
        <c:lblOffset val="100"/>
        <c:noMultiLvlLbl val="0"/>
      </c:catAx>
      <c:valAx>
        <c:axId val="43457152"/>
        <c:scaling>
          <c:orientation val="minMax"/>
        </c:scaling>
        <c:delete val="0"/>
        <c:axPos val="l"/>
        <c:majorGridlines>
          <c:spPr>
            <a:ln w="3173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3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595959"/>
                </a:solidFill>
              </a:defRPr>
            </a:pPr>
            <a:endParaRPr lang="en-US"/>
          </a:p>
        </c:txPr>
        <c:crossAx val="43455616"/>
        <c:crosses val="autoZero"/>
        <c:crossBetween val="between"/>
      </c:valAx>
      <c:spPr>
        <a:solidFill>
          <a:srgbClr val="F2F2F2"/>
        </a:solidFill>
        <a:ln w="25387">
          <a:noFill/>
        </a:ln>
      </c:spPr>
    </c:plotArea>
    <c:legend>
      <c:legendPos val="r"/>
      <c:layout>
        <c:manualLayout>
          <c:xMode val="edge"/>
          <c:yMode val="edge"/>
          <c:x val="0.84421534936998854"/>
          <c:y val="0.34421364985163205"/>
          <c:w val="0.13745704467353953"/>
          <c:h val="0.37982195845697331"/>
        </c:manualLayout>
      </c:layout>
      <c:overlay val="0"/>
      <c:spPr>
        <a:noFill/>
        <a:ln w="25387">
          <a:noFill/>
        </a:ln>
      </c:spPr>
      <c:txPr>
        <a:bodyPr/>
        <a:lstStyle/>
        <a:p>
          <a:pPr>
            <a:defRPr sz="1654" b="0" i="0" u="none" strike="noStrike" baseline="0">
              <a:solidFill>
                <a:srgbClr val="333333"/>
              </a:solidFill>
              <a:latin typeface="Palatino Linotype"/>
              <a:ea typeface="Palatino Linotype"/>
              <a:cs typeface="Palatino Linotype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080">
              <a:solidFill>
                <a:srgbClr val="333300"/>
              </a:solidFill>
              <a:prstDash val="solid"/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4D-45BB-8284-B4013233A9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080">
              <a:solidFill>
                <a:srgbClr val="90713A"/>
              </a:solidFill>
              <a:prstDash val="solid"/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4D-45BB-8284-B4013233A9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080">
              <a:solidFill>
                <a:srgbClr val="333300"/>
              </a:solidFill>
              <a:prstDash val="solid"/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4D-45BB-8284-B4013233A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736512"/>
        <c:axId val="44738048"/>
      </c:lineChart>
      <c:catAx>
        <c:axId val="4473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595959"/>
                </a:solidFill>
              </a:defRPr>
            </a:pPr>
            <a:endParaRPr lang="en-US"/>
          </a:p>
        </c:txPr>
        <c:crossAx val="44738048"/>
        <c:crosses val="autoZero"/>
        <c:auto val="1"/>
        <c:lblAlgn val="ctr"/>
        <c:lblOffset val="100"/>
        <c:noMultiLvlLbl val="0"/>
      </c:catAx>
      <c:valAx>
        <c:axId val="44738048"/>
        <c:scaling>
          <c:orientation val="minMax"/>
        </c:scaling>
        <c:delete val="0"/>
        <c:axPos val="l"/>
        <c:majorGridlines>
          <c:spPr>
            <a:ln w="3173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3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595959"/>
                </a:solidFill>
              </a:defRPr>
            </a:pPr>
            <a:endParaRPr lang="en-US"/>
          </a:p>
        </c:txPr>
        <c:crossAx val="44736512"/>
        <c:crosses val="autoZero"/>
        <c:crossBetween val="between"/>
      </c:valAx>
      <c:spPr>
        <a:solidFill>
          <a:srgbClr val="F2F2F2"/>
        </a:solidFill>
        <a:ln w="25387">
          <a:noFill/>
        </a:ln>
      </c:spPr>
    </c:plotArea>
    <c:legend>
      <c:legendPos val="r"/>
      <c:layout>
        <c:manualLayout>
          <c:xMode val="edge"/>
          <c:yMode val="edge"/>
          <c:x val="0.66987951807228918"/>
          <c:y val="0.32344213649851633"/>
          <c:w val="0.29638554216867469"/>
          <c:h val="0.37982195845697331"/>
        </c:manualLayout>
      </c:layout>
      <c:overlay val="0"/>
      <c:spPr>
        <a:noFill/>
        <a:ln w="25387">
          <a:noFill/>
        </a:ln>
      </c:spPr>
      <c:txPr>
        <a:bodyPr/>
        <a:lstStyle/>
        <a:p>
          <a:pPr>
            <a:defRPr sz="1654" b="0" i="0" u="none" strike="noStrike" baseline="0">
              <a:solidFill>
                <a:srgbClr val="333333"/>
              </a:solidFill>
              <a:latin typeface="Palatino Linotype"/>
              <a:ea typeface="Palatino Linotype"/>
              <a:cs typeface="Palatino Linotype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077">
              <a:solidFill>
                <a:srgbClr val="333300"/>
              </a:solidFill>
              <a:prstDash val="solid"/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5-49B4-9762-364405F52D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077">
              <a:solidFill>
                <a:srgbClr val="90713A"/>
              </a:solidFill>
              <a:prstDash val="solid"/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5-49B4-9762-364405F52D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077">
              <a:solidFill>
                <a:srgbClr val="333300"/>
              </a:solidFill>
              <a:prstDash val="solid"/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25-49B4-9762-364405F52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991616"/>
        <c:axId val="70730112"/>
      </c:line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595959"/>
                </a:solidFill>
              </a:defRPr>
            </a:pPr>
            <a:endParaRPr lang="en-US"/>
          </a:p>
        </c:txPr>
        <c:crossAx val="70730112"/>
        <c:crosses val="autoZero"/>
        <c:auto val="1"/>
        <c:lblAlgn val="ctr"/>
        <c:lblOffset val="100"/>
        <c:noMultiLvlLbl val="0"/>
      </c:catAx>
      <c:valAx>
        <c:axId val="70730112"/>
        <c:scaling>
          <c:orientation val="minMax"/>
        </c:scaling>
        <c:delete val="0"/>
        <c:axPos val="l"/>
        <c:majorGridlines>
          <c:spPr>
            <a:ln w="3173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3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595959"/>
                </a:solidFill>
              </a:defRPr>
            </a:pPr>
            <a:endParaRPr lang="en-US"/>
          </a:p>
        </c:txPr>
        <c:crossAx val="68991616"/>
        <c:crosses val="autoZero"/>
        <c:crossBetween val="between"/>
      </c:valAx>
      <c:spPr>
        <a:solidFill>
          <a:srgbClr val="F2F2F2"/>
        </a:solidFill>
        <a:ln w="25385">
          <a:noFill/>
        </a:ln>
      </c:spPr>
    </c:plotArea>
    <c:legend>
      <c:legendPos val="r"/>
      <c:layout>
        <c:manualLayout>
          <c:xMode val="edge"/>
          <c:yMode val="edge"/>
          <c:x val="0.66987951807228918"/>
          <c:y val="0.32344213649851633"/>
          <c:w val="0.29638554216867469"/>
          <c:h val="0.37982195845697331"/>
        </c:manualLayout>
      </c:layout>
      <c:overlay val="0"/>
      <c:spPr>
        <a:noFill/>
        <a:ln w="25385">
          <a:noFill/>
        </a:ln>
      </c:spPr>
      <c:txPr>
        <a:bodyPr/>
        <a:lstStyle/>
        <a:p>
          <a:pPr>
            <a:defRPr sz="1654" b="0" i="0" u="none" strike="noStrike" baseline="0">
              <a:solidFill>
                <a:srgbClr val="333333"/>
              </a:solidFill>
              <a:latin typeface="Palatino Linotype"/>
              <a:ea typeface="Palatino Linotype"/>
              <a:cs typeface="Palatino Linotype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080">
              <a:solidFill>
                <a:srgbClr val="333300"/>
              </a:solidFill>
              <a:prstDash val="solid"/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21-4E76-970D-83956F125D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080">
              <a:solidFill>
                <a:srgbClr val="90713A"/>
              </a:solidFill>
              <a:prstDash val="solid"/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21-4E76-970D-83956F125D9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080">
              <a:solidFill>
                <a:srgbClr val="333300"/>
              </a:solidFill>
              <a:prstDash val="solid"/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21-4E76-970D-83956F125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067136"/>
        <c:axId val="71068672"/>
      </c:lineChart>
      <c:catAx>
        <c:axId val="7106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595959"/>
                </a:solidFill>
              </a:defRPr>
            </a:pPr>
            <a:endParaRPr lang="en-US"/>
          </a:p>
        </c:txPr>
        <c:crossAx val="71068672"/>
        <c:crosses val="autoZero"/>
        <c:auto val="1"/>
        <c:lblAlgn val="ctr"/>
        <c:lblOffset val="100"/>
        <c:noMultiLvlLbl val="0"/>
      </c:catAx>
      <c:valAx>
        <c:axId val="71068672"/>
        <c:scaling>
          <c:orientation val="minMax"/>
        </c:scaling>
        <c:delete val="0"/>
        <c:axPos val="l"/>
        <c:majorGridlines>
          <c:spPr>
            <a:ln w="3173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3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595959"/>
                </a:solidFill>
              </a:defRPr>
            </a:pPr>
            <a:endParaRPr lang="en-US"/>
          </a:p>
        </c:txPr>
        <c:crossAx val="71067136"/>
        <c:crosses val="autoZero"/>
        <c:crossBetween val="between"/>
      </c:valAx>
      <c:spPr>
        <a:solidFill>
          <a:srgbClr val="F2F2F2"/>
        </a:solidFill>
        <a:ln w="25387">
          <a:noFill/>
        </a:ln>
      </c:spPr>
    </c:plotArea>
    <c:legend>
      <c:legendPos val="r"/>
      <c:layout>
        <c:manualLayout>
          <c:xMode val="edge"/>
          <c:yMode val="edge"/>
          <c:x val="0.84077892325315007"/>
          <c:y val="0.34421364985163205"/>
          <c:w val="0.14089347079037801"/>
          <c:h val="0.37982195845697331"/>
        </c:manualLayout>
      </c:layout>
      <c:overlay val="0"/>
      <c:spPr>
        <a:noFill/>
        <a:ln w="25387">
          <a:noFill/>
        </a:ln>
      </c:spPr>
      <c:txPr>
        <a:bodyPr/>
        <a:lstStyle/>
        <a:p>
          <a:pPr>
            <a:defRPr sz="1654" b="0" i="0" u="none" strike="noStrike" baseline="0">
              <a:solidFill>
                <a:srgbClr val="333333"/>
              </a:solidFill>
              <a:latin typeface="Palatino Linotype"/>
              <a:ea typeface="Palatino Linotype"/>
              <a:cs typeface="Palatino Linotype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P logo (green on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PU003_primary_logo_RG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1068388"/>
            <a:ext cx="579755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4733925"/>
            <a:ext cx="9144000" cy="417513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260600" y="4719638"/>
            <a:ext cx="462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www.calpoly.edu</a:t>
            </a:r>
          </a:p>
        </p:txBody>
      </p:sp>
    </p:spTree>
    <p:extLst>
      <p:ext uri="{BB962C8B-B14F-4D97-AF65-F5344CB8AC3E}">
        <p14:creationId xmlns:p14="http://schemas.microsoft.com/office/powerpoint/2010/main" val="132060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first (on 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51438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22313" y="2789238"/>
            <a:ext cx="7699375" cy="0"/>
          </a:xfrm>
          <a:prstGeom prst="line">
            <a:avLst/>
          </a:prstGeom>
          <a:ln w="285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722316" y="2848823"/>
            <a:ext cx="7792510" cy="954209"/>
          </a:xfrm>
        </p:spPr>
        <p:txBody>
          <a:bodyPr>
            <a:normAutofit/>
          </a:bodyPr>
          <a:lstStyle>
            <a:lvl1pPr marL="0" indent="0" algn="r">
              <a:buNone/>
              <a:defRPr sz="2400" b="0" i="1" baseline="0">
                <a:solidFill>
                  <a:srgbClr val="FFFFFF"/>
                </a:solidFill>
                <a:latin typeface="Palatino Linotype"/>
                <a:cs typeface="Palatino Linotype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29176" y="1989546"/>
            <a:ext cx="7792510" cy="1277277"/>
          </a:xfrm>
        </p:spPr>
        <p:txBody>
          <a:bodyPr anchor="t">
            <a:normAutofit/>
          </a:bodyPr>
          <a:lstStyle>
            <a:lvl1pPr algn="l">
              <a:defRPr sz="4000" b="1" i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EE31F9D8-DDC5-4B25-8798-05226B3A933C}" type="datetime1">
              <a:rPr lang="en-US"/>
              <a:pPr/>
              <a:t>11/29/2023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EECA8F18-7321-4B36-A83D-9376A560E5C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86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,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33925"/>
            <a:ext cx="9144000" cy="417513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844550"/>
            <a:ext cx="8229600" cy="0"/>
          </a:xfrm>
          <a:prstGeom prst="line">
            <a:avLst/>
          </a:prstGeom>
          <a:ln w="28575" cmpd="sng">
            <a:solidFill>
              <a:srgbClr val="235A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26"/>
          </p:nvPr>
        </p:nvSpPr>
        <p:spPr>
          <a:xfrm>
            <a:off x="457200" y="990600"/>
            <a:ext cx="8229600" cy="3606531"/>
          </a:xfrm>
        </p:spPr>
        <p:txBody>
          <a:bodyPr/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7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fld id="{12A3F8F5-564E-4C5D-9638-DA90A0ADC54D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8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fld id="{BDA7B527-9B82-42CB-9B2E-7332CFA9DE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C9A22-F9EF-EBF5-C6F6-CF9FD9B72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5784"/>
            <a:ext cx="8229600" cy="413464"/>
          </a:xfr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29551A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5545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33925"/>
            <a:ext cx="9144000" cy="417513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590550"/>
            <a:ext cx="8229600" cy="0"/>
          </a:xfrm>
          <a:prstGeom prst="line">
            <a:avLst/>
          </a:prstGeom>
          <a:ln w="28575" cmpd="sng">
            <a:solidFill>
              <a:srgbClr val="235A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26"/>
          </p:nvPr>
        </p:nvSpPr>
        <p:spPr>
          <a:xfrm>
            <a:off x="423600" y="1372973"/>
            <a:ext cx="3944283" cy="3182602"/>
          </a:xfrm>
        </p:spPr>
        <p:txBody>
          <a:bodyPr/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7"/>
          </p:nvPr>
        </p:nvSpPr>
        <p:spPr>
          <a:xfrm>
            <a:off x="4783707" y="1372973"/>
            <a:ext cx="3944283" cy="3182602"/>
          </a:xfrm>
        </p:spPr>
        <p:txBody>
          <a:bodyPr/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03189" y="158036"/>
            <a:ext cx="7792510" cy="413464"/>
          </a:xfrm>
        </p:spPr>
        <p:txBody>
          <a:bodyPr anchor="t">
            <a:normAutofit/>
          </a:bodyPr>
          <a:lstStyle>
            <a:lvl1pPr algn="l">
              <a:defRPr sz="2800" b="1" i="0" cap="none">
                <a:solidFill>
                  <a:srgbClr val="29551A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783970" y="850858"/>
            <a:ext cx="3944020" cy="384603"/>
          </a:xfrm>
        </p:spPr>
        <p:txBody>
          <a:bodyPr anchor="b">
            <a:normAutofit/>
          </a:bodyPr>
          <a:lstStyle>
            <a:lvl1pPr marL="0" indent="0">
              <a:buNone/>
              <a:defRPr sz="2100" b="1" i="1" baseline="0">
                <a:solidFill>
                  <a:srgbClr val="29551A"/>
                </a:solidFill>
                <a:latin typeface="Palatino Linotype"/>
                <a:cs typeface="Palatino Linotype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30"/>
          </p:nvPr>
        </p:nvSpPr>
        <p:spPr>
          <a:xfrm>
            <a:off x="423863" y="850858"/>
            <a:ext cx="3944020" cy="384603"/>
          </a:xfrm>
        </p:spPr>
        <p:txBody>
          <a:bodyPr anchor="b">
            <a:normAutofit/>
          </a:bodyPr>
          <a:lstStyle>
            <a:lvl1pPr marL="0" indent="0">
              <a:buNone/>
              <a:defRPr sz="2100" b="1" i="1" baseline="0">
                <a:solidFill>
                  <a:srgbClr val="29551A"/>
                </a:solidFill>
                <a:latin typeface="Palatino Linotype"/>
                <a:cs typeface="Palatino Linotype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31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C7964DBB-0771-48C5-AC52-3DC6EB4F3315}" type="datetime1">
              <a:rPr lang="en-US"/>
              <a:pPr/>
              <a:t>11/29/2023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32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3F65B8BC-C975-44DF-9EAB-CC556698856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74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hoto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33925"/>
            <a:ext cx="9144000" cy="417513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591285"/>
            <a:ext cx="9144000" cy="4108974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03189" y="-1265"/>
            <a:ext cx="7792510" cy="592549"/>
          </a:xfrm>
        </p:spPr>
        <p:txBody>
          <a:bodyPr anchor="t">
            <a:normAutofit/>
          </a:bodyPr>
          <a:lstStyle>
            <a:lvl1pPr algn="l">
              <a:defRPr sz="2800" b="1" i="0" cap="none">
                <a:solidFill>
                  <a:srgbClr val="29551A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10115086-EA0E-4963-AA53-1515C03E4E2F}" type="datetime1">
              <a:rPr lang="en-US"/>
              <a:pPr/>
              <a:t>11/29/2023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D30BC5C7-E9D8-4217-A430-5196F1B45A1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22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hoto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33925"/>
            <a:ext cx="9144000" cy="417513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700259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ACB28FFF-E4A2-445A-A7AA-AC7DA7E7D84F}" type="datetime1">
              <a:rPr lang="en-US"/>
              <a:pPr/>
              <a:t>11/29/2023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3ABDAD4C-F747-4892-9E02-B351A936328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58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hoto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33925"/>
            <a:ext cx="9144000" cy="417513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39"/>
          </p:nvPr>
        </p:nvSpPr>
        <p:spPr>
          <a:xfrm>
            <a:off x="1" y="591284"/>
            <a:ext cx="4553712" cy="4108975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40"/>
          </p:nvPr>
        </p:nvSpPr>
        <p:spPr>
          <a:xfrm>
            <a:off x="4590289" y="591284"/>
            <a:ext cx="4553712" cy="4108975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03189" y="-1265"/>
            <a:ext cx="7792510" cy="592549"/>
          </a:xfrm>
        </p:spPr>
        <p:txBody>
          <a:bodyPr anchor="t">
            <a:normAutofit/>
          </a:bodyPr>
          <a:lstStyle>
            <a:lvl1pPr algn="l">
              <a:defRPr sz="2800" b="1" i="0" cap="none">
                <a:solidFill>
                  <a:srgbClr val="29551A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1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C912EB53-32DB-4D1E-814D-FE37D328FCA7}" type="datetime1">
              <a:rPr lang="en-US"/>
              <a:pPr/>
              <a:t>11/29/2023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32DF5F8B-1960-4890-8C1E-FCDF926B53C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66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hoto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33925"/>
            <a:ext cx="9144000" cy="417513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39"/>
          </p:nvPr>
        </p:nvSpPr>
        <p:spPr>
          <a:xfrm>
            <a:off x="1" y="0"/>
            <a:ext cx="4553712" cy="4700259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40"/>
          </p:nvPr>
        </p:nvSpPr>
        <p:spPr>
          <a:xfrm>
            <a:off x="4590289" y="0"/>
            <a:ext cx="4553712" cy="4700259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1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15B3F301-591F-4630-9C3D-396092A77C3D}" type="datetime1">
              <a:rPr lang="en-US"/>
              <a:pPr/>
              <a:t>11/29/2023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803CD76E-11F5-4F71-855B-93A5E04DA0F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14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h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733925"/>
            <a:ext cx="9144000" cy="417513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40"/>
          </p:nvPr>
        </p:nvSpPr>
        <p:spPr>
          <a:xfrm>
            <a:off x="1" y="591284"/>
            <a:ext cx="4553712" cy="4108975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41"/>
          </p:nvPr>
        </p:nvSpPr>
        <p:spPr>
          <a:xfrm>
            <a:off x="4590289" y="591283"/>
            <a:ext cx="4553712" cy="20391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42"/>
          </p:nvPr>
        </p:nvSpPr>
        <p:spPr>
          <a:xfrm>
            <a:off x="4590289" y="2661147"/>
            <a:ext cx="4553712" cy="20391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03189" y="-1265"/>
            <a:ext cx="7792510" cy="592549"/>
          </a:xfrm>
        </p:spPr>
        <p:txBody>
          <a:bodyPr anchor="t">
            <a:normAutofit/>
          </a:bodyPr>
          <a:lstStyle>
            <a:lvl1pPr algn="l">
              <a:defRPr sz="2800" b="1" i="0" cap="none">
                <a:solidFill>
                  <a:srgbClr val="29551A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3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1DA9CD19-CEB0-400E-B830-6D0FE6B0865C}" type="datetime1">
              <a:rPr lang="en-US"/>
              <a:pPr/>
              <a:t>11/29/2023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4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912C530F-F3F6-443B-A1B9-1325A18A852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41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hoto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33925"/>
            <a:ext cx="9144000" cy="417513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40"/>
          </p:nvPr>
        </p:nvSpPr>
        <p:spPr>
          <a:xfrm>
            <a:off x="1" y="0"/>
            <a:ext cx="4553712" cy="4700259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41"/>
          </p:nvPr>
        </p:nvSpPr>
        <p:spPr>
          <a:xfrm>
            <a:off x="4590289" y="0"/>
            <a:ext cx="4553712" cy="233172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42"/>
          </p:nvPr>
        </p:nvSpPr>
        <p:spPr>
          <a:xfrm>
            <a:off x="4590289" y="2368539"/>
            <a:ext cx="4553712" cy="233172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3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CE581DDD-2C6E-4D63-834E-D2D1E236A47B}" type="datetime1">
              <a:rPr lang="en-US"/>
              <a:pPr/>
              <a:t>11/29/2023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4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1F2F584E-2F61-4D96-A427-222AAD1B533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501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hoto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733925"/>
            <a:ext cx="9144000" cy="417513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40"/>
          </p:nvPr>
        </p:nvSpPr>
        <p:spPr>
          <a:xfrm>
            <a:off x="1" y="591284"/>
            <a:ext cx="4553712" cy="203911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41"/>
          </p:nvPr>
        </p:nvSpPr>
        <p:spPr>
          <a:xfrm>
            <a:off x="4590289" y="591283"/>
            <a:ext cx="2258568" cy="20391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42"/>
          </p:nvPr>
        </p:nvSpPr>
        <p:spPr>
          <a:xfrm>
            <a:off x="4590289" y="2661147"/>
            <a:ext cx="4553712" cy="20391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44"/>
          </p:nvPr>
        </p:nvSpPr>
        <p:spPr>
          <a:xfrm>
            <a:off x="6885433" y="591283"/>
            <a:ext cx="2258568" cy="20391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45"/>
          </p:nvPr>
        </p:nvSpPr>
        <p:spPr>
          <a:xfrm>
            <a:off x="0" y="2662052"/>
            <a:ext cx="2258568" cy="20391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46"/>
          </p:nvPr>
        </p:nvSpPr>
        <p:spPr>
          <a:xfrm>
            <a:off x="2295144" y="2662052"/>
            <a:ext cx="2258568" cy="20391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03189" y="-1265"/>
            <a:ext cx="7792510" cy="592549"/>
          </a:xfrm>
        </p:spPr>
        <p:txBody>
          <a:bodyPr anchor="t">
            <a:normAutofit/>
          </a:bodyPr>
          <a:lstStyle>
            <a:lvl1pPr algn="l">
              <a:defRPr sz="2800" b="1" i="0" cap="none">
                <a:solidFill>
                  <a:srgbClr val="29551A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47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B891A9F3-477E-42BA-8183-B850C69097A2}" type="datetime1">
              <a:rPr lang="en-US"/>
              <a:pPr/>
              <a:t>11/29/2023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8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A9B3B996-7AF6-4BC9-9324-7E488133B3A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7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P logo (white on 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51438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60600" y="4719638"/>
            <a:ext cx="462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www.calpoly.edu</a:t>
            </a: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1068388"/>
            <a:ext cx="579755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977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hotos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733925"/>
            <a:ext cx="9144000" cy="417513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40"/>
          </p:nvPr>
        </p:nvSpPr>
        <p:spPr>
          <a:xfrm>
            <a:off x="1" y="0"/>
            <a:ext cx="4553712" cy="233172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41"/>
          </p:nvPr>
        </p:nvSpPr>
        <p:spPr>
          <a:xfrm>
            <a:off x="4590289" y="0"/>
            <a:ext cx="2258568" cy="233172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43"/>
          </p:nvPr>
        </p:nvSpPr>
        <p:spPr>
          <a:xfrm>
            <a:off x="6885433" y="0"/>
            <a:ext cx="2258568" cy="233172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idx="46"/>
          </p:nvPr>
        </p:nvSpPr>
        <p:spPr>
          <a:xfrm>
            <a:off x="4590289" y="2368539"/>
            <a:ext cx="4553712" cy="233172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idx="47"/>
          </p:nvPr>
        </p:nvSpPr>
        <p:spPr>
          <a:xfrm>
            <a:off x="0" y="2368539"/>
            <a:ext cx="2258568" cy="233172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48"/>
          </p:nvPr>
        </p:nvSpPr>
        <p:spPr>
          <a:xfrm>
            <a:off x="2295144" y="2368539"/>
            <a:ext cx="2258568" cy="233172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49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1CDE0516-20F4-4D59-8F88-71B23F00D79D}" type="datetime1">
              <a:rPr lang="en-US"/>
              <a:pPr/>
              <a:t>11/29/2023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50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C3968613-2F53-4FB9-9064-B0746BA197E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02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hoto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733925"/>
            <a:ext cx="9144000" cy="417513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41"/>
          </p:nvPr>
        </p:nvSpPr>
        <p:spPr>
          <a:xfrm>
            <a:off x="4590289" y="591283"/>
            <a:ext cx="2258568" cy="20391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44"/>
          </p:nvPr>
        </p:nvSpPr>
        <p:spPr>
          <a:xfrm>
            <a:off x="6885433" y="591283"/>
            <a:ext cx="2258568" cy="20391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45"/>
          </p:nvPr>
        </p:nvSpPr>
        <p:spPr>
          <a:xfrm>
            <a:off x="0" y="2662052"/>
            <a:ext cx="2258568" cy="20391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46"/>
          </p:nvPr>
        </p:nvSpPr>
        <p:spPr>
          <a:xfrm>
            <a:off x="2295144" y="2662052"/>
            <a:ext cx="2258568" cy="20391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47"/>
          </p:nvPr>
        </p:nvSpPr>
        <p:spPr>
          <a:xfrm>
            <a:off x="0" y="591283"/>
            <a:ext cx="2258568" cy="20391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48"/>
          </p:nvPr>
        </p:nvSpPr>
        <p:spPr>
          <a:xfrm>
            <a:off x="2295144" y="591283"/>
            <a:ext cx="2258568" cy="20391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49"/>
          </p:nvPr>
        </p:nvSpPr>
        <p:spPr>
          <a:xfrm>
            <a:off x="4590288" y="2662052"/>
            <a:ext cx="2258568" cy="20391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idx="50"/>
          </p:nvPr>
        </p:nvSpPr>
        <p:spPr>
          <a:xfrm>
            <a:off x="6885432" y="2662052"/>
            <a:ext cx="2258568" cy="20391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03189" y="-1265"/>
            <a:ext cx="7792510" cy="592549"/>
          </a:xfrm>
        </p:spPr>
        <p:txBody>
          <a:bodyPr anchor="t">
            <a:normAutofit/>
          </a:bodyPr>
          <a:lstStyle>
            <a:lvl1pPr algn="l">
              <a:defRPr sz="2800" b="1" i="0" cap="none">
                <a:solidFill>
                  <a:srgbClr val="29551A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51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9FFA3C97-8642-4E24-B926-575CC48DD70C}" type="datetime1">
              <a:rPr lang="en-US"/>
              <a:pPr/>
              <a:t>11/29/2023</a:t>
            </a:fld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52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995253CE-9904-4998-823A-D3AFE445E1E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985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hotos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733925"/>
            <a:ext cx="9144000" cy="417513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41"/>
          </p:nvPr>
        </p:nvSpPr>
        <p:spPr>
          <a:xfrm>
            <a:off x="4590289" y="2369444"/>
            <a:ext cx="2258568" cy="233172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44"/>
          </p:nvPr>
        </p:nvSpPr>
        <p:spPr>
          <a:xfrm>
            <a:off x="6885433" y="2369444"/>
            <a:ext cx="2258568" cy="233172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47"/>
          </p:nvPr>
        </p:nvSpPr>
        <p:spPr>
          <a:xfrm>
            <a:off x="0" y="2369444"/>
            <a:ext cx="2258568" cy="233172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48"/>
          </p:nvPr>
        </p:nvSpPr>
        <p:spPr>
          <a:xfrm>
            <a:off x="2295144" y="2369444"/>
            <a:ext cx="2258568" cy="233172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49"/>
          </p:nvPr>
        </p:nvSpPr>
        <p:spPr>
          <a:xfrm>
            <a:off x="4590289" y="1066"/>
            <a:ext cx="2258568" cy="233172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idx="50"/>
          </p:nvPr>
        </p:nvSpPr>
        <p:spPr>
          <a:xfrm>
            <a:off x="6885433" y="1066"/>
            <a:ext cx="2258568" cy="233172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51"/>
          </p:nvPr>
        </p:nvSpPr>
        <p:spPr>
          <a:xfrm>
            <a:off x="0" y="1066"/>
            <a:ext cx="2258568" cy="233172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idx="52"/>
          </p:nvPr>
        </p:nvSpPr>
        <p:spPr>
          <a:xfrm>
            <a:off x="2295144" y="1066"/>
            <a:ext cx="2258568" cy="233172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53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72379B30-3BE2-4A1A-B494-B1DD80E49ED6}" type="datetime1">
              <a:rPr lang="en-US"/>
              <a:pPr/>
              <a:t>11/29/2023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54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07A2222B-2BEB-48DC-B544-2F3217AEB91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224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left, photo righ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33925"/>
            <a:ext cx="9144000" cy="417513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43"/>
          </p:nvPr>
        </p:nvSpPr>
        <p:spPr>
          <a:xfrm>
            <a:off x="4590288" y="1749"/>
            <a:ext cx="4553712" cy="469851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6"/>
          </p:nvPr>
        </p:nvSpPr>
        <p:spPr>
          <a:xfrm>
            <a:off x="423600" y="905398"/>
            <a:ext cx="3944283" cy="3650177"/>
          </a:xfrm>
        </p:spPr>
        <p:txBody>
          <a:bodyPr/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23599" y="1"/>
            <a:ext cx="3944284" cy="748269"/>
          </a:xfrm>
        </p:spPr>
        <p:txBody>
          <a:bodyPr anchor="t">
            <a:normAutofit/>
          </a:bodyPr>
          <a:lstStyle>
            <a:lvl1pPr algn="l">
              <a:defRPr sz="2400" b="1" i="0" cap="none">
                <a:solidFill>
                  <a:srgbClr val="29551A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4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B74BB7DB-2065-4CDB-9078-07B4DCB36286}" type="datetime1">
              <a:rPr lang="en-US"/>
              <a:pPr/>
              <a:t>11/29/2023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5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30547C88-426F-4B95-8EF2-ABB470937AB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03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right, photo lef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33925"/>
            <a:ext cx="9144000" cy="417513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43"/>
          </p:nvPr>
        </p:nvSpPr>
        <p:spPr>
          <a:xfrm>
            <a:off x="0" y="1749"/>
            <a:ext cx="4553712" cy="469851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6"/>
          </p:nvPr>
        </p:nvSpPr>
        <p:spPr>
          <a:xfrm>
            <a:off x="4777566" y="905398"/>
            <a:ext cx="3944283" cy="3650177"/>
          </a:xfrm>
        </p:spPr>
        <p:txBody>
          <a:bodyPr/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77565" y="1"/>
            <a:ext cx="3944284" cy="748269"/>
          </a:xfrm>
        </p:spPr>
        <p:txBody>
          <a:bodyPr anchor="t">
            <a:normAutofit/>
          </a:bodyPr>
          <a:lstStyle>
            <a:lvl1pPr algn="l">
              <a:defRPr sz="2400" b="1" i="0" cap="none">
                <a:solidFill>
                  <a:srgbClr val="29551A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4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4B03B4D0-3565-4DC2-A722-F10AC3D6C56E}" type="datetime1">
              <a:rPr lang="en-US"/>
              <a:pPr/>
              <a:t>11/29/2023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5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38063367-8FD0-4EFA-9B8F-D392316BCE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628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left, photos righ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33925"/>
            <a:ext cx="9144000" cy="417513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26"/>
          </p:nvPr>
        </p:nvSpPr>
        <p:spPr>
          <a:xfrm>
            <a:off x="423600" y="905398"/>
            <a:ext cx="3944283" cy="3650177"/>
          </a:xfrm>
        </p:spPr>
        <p:txBody>
          <a:bodyPr/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43"/>
          </p:nvPr>
        </p:nvSpPr>
        <p:spPr>
          <a:xfrm>
            <a:off x="4590288" y="2368539"/>
            <a:ext cx="4553712" cy="233172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idx="44"/>
          </p:nvPr>
        </p:nvSpPr>
        <p:spPr>
          <a:xfrm>
            <a:off x="4590288" y="-3317"/>
            <a:ext cx="2258568" cy="233172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45"/>
          </p:nvPr>
        </p:nvSpPr>
        <p:spPr>
          <a:xfrm>
            <a:off x="6886080" y="-3317"/>
            <a:ext cx="2258568" cy="233172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23599" y="1"/>
            <a:ext cx="3944284" cy="748269"/>
          </a:xfrm>
        </p:spPr>
        <p:txBody>
          <a:bodyPr anchor="t">
            <a:normAutofit/>
          </a:bodyPr>
          <a:lstStyle>
            <a:lvl1pPr algn="l">
              <a:defRPr sz="2400" b="1" i="0" cap="none">
                <a:solidFill>
                  <a:srgbClr val="29551A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6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204916D4-FC3D-4E6F-8CC6-77DC6B89F8EA}" type="datetime1">
              <a:rPr lang="en-US"/>
              <a:pPr/>
              <a:t>11/29/2023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7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E1F8ED6C-9AC5-4882-95C1-FC3FECECD54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89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right, photos lef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33925"/>
            <a:ext cx="9144000" cy="417513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26"/>
          </p:nvPr>
        </p:nvSpPr>
        <p:spPr>
          <a:xfrm>
            <a:off x="4777566" y="905398"/>
            <a:ext cx="3944283" cy="3650177"/>
          </a:xfrm>
        </p:spPr>
        <p:txBody>
          <a:bodyPr/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43"/>
          </p:nvPr>
        </p:nvSpPr>
        <p:spPr>
          <a:xfrm>
            <a:off x="0" y="2368539"/>
            <a:ext cx="4553712" cy="233172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44"/>
          </p:nvPr>
        </p:nvSpPr>
        <p:spPr>
          <a:xfrm>
            <a:off x="0" y="-3317"/>
            <a:ext cx="2258568" cy="233172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45"/>
          </p:nvPr>
        </p:nvSpPr>
        <p:spPr>
          <a:xfrm>
            <a:off x="2295792" y="-3317"/>
            <a:ext cx="2258568" cy="233172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77565" y="1"/>
            <a:ext cx="3944284" cy="748269"/>
          </a:xfrm>
        </p:spPr>
        <p:txBody>
          <a:bodyPr anchor="t">
            <a:normAutofit/>
          </a:bodyPr>
          <a:lstStyle>
            <a:lvl1pPr algn="l">
              <a:defRPr sz="2400" b="1" i="0" cap="none">
                <a:solidFill>
                  <a:srgbClr val="29551A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46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2C637415-6FEA-4E31-910A-1A1BD614C7ED}" type="datetime1">
              <a:rPr lang="en-US"/>
              <a:pPr/>
              <a:t>11/29/2023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7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469214E2-411F-4CCB-9AB1-176E7EF56AD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53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left, photos righ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733925"/>
            <a:ext cx="9144000" cy="417513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44"/>
          </p:nvPr>
        </p:nvSpPr>
        <p:spPr>
          <a:xfrm>
            <a:off x="4590288" y="-3317"/>
            <a:ext cx="2258568" cy="233172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45"/>
          </p:nvPr>
        </p:nvSpPr>
        <p:spPr>
          <a:xfrm>
            <a:off x="6886080" y="-3317"/>
            <a:ext cx="2258568" cy="233172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46"/>
          </p:nvPr>
        </p:nvSpPr>
        <p:spPr>
          <a:xfrm>
            <a:off x="4590288" y="2368539"/>
            <a:ext cx="2258568" cy="233172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47"/>
          </p:nvPr>
        </p:nvSpPr>
        <p:spPr>
          <a:xfrm>
            <a:off x="6886080" y="2368539"/>
            <a:ext cx="2258568" cy="233172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6"/>
          </p:nvPr>
        </p:nvSpPr>
        <p:spPr>
          <a:xfrm>
            <a:off x="423600" y="905398"/>
            <a:ext cx="3944283" cy="3650177"/>
          </a:xfrm>
        </p:spPr>
        <p:txBody>
          <a:bodyPr/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23599" y="1"/>
            <a:ext cx="3944284" cy="748269"/>
          </a:xfrm>
        </p:spPr>
        <p:txBody>
          <a:bodyPr anchor="t">
            <a:normAutofit/>
          </a:bodyPr>
          <a:lstStyle>
            <a:lvl1pPr algn="l">
              <a:defRPr sz="2400" b="1" i="0" cap="none">
                <a:solidFill>
                  <a:srgbClr val="29551A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8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00B8FAA9-F0D3-4F94-A96C-4F698BBA5E72}" type="datetime1">
              <a:rPr lang="en-US"/>
              <a:pPr/>
              <a:t>11/29/2023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9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5B71A1D6-CBC1-4D43-99C1-B8E922BEC27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697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right, photos lef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733925"/>
            <a:ext cx="9144000" cy="417513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26"/>
          </p:nvPr>
        </p:nvSpPr>
        <p:spPr>
          <a:xfrm>
            <a:off x="4777566" y="905398"/>
            <a:ext cx="3944283" cy="3650177"/>
          </a:xfrm>
        </p:spPr>
        <p:txBody>
          <a:bodyPr/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44"/>
          </p:nvPr>
        </p:nvSpPr>
        <p:spPr>
          <a:xfrm>
            <a:off x="0" y="-3317"/>
            <a:ext cx="2258568" cy="233172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45"/>
          </p:nvPr>
        </p:nvSpPr>
        <p:spPr>
          <a:xfrm>
            <a:off x="2295792" y="-3317"/>
            <a:ext cx="2258568" cy="233172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46"/>
          </p:nvPr>
        </p:nvSpPr>
        <p:spPr>
          <a:xfrm>
            <a:off x="0" y="2368539"/>
            <a:ext cx="2258568" cy="233172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47"/>
          </p:nvPr>
        </p:nvSpPr>
        <p:spPr>
          <a:xfrm>
            <a:off x="2295792" y="2368539"/>
            <a:ext cx="2258568" cy="233172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777565" y="1"/>
            <a:ext cx="3944284" cy="748269"/>
          </a:xfrm>
        </p:spPr>
        <p:txBody>
          <a:bodyPr anchor="t">
            <a:normAutofit/>
          </a:bodyPr>
          <a:lstStyle>
            <a:lvl1pPr algn="l">
              <a:defRPr sz="2400" b="1" i="0" cap="none">
                <a:solidFill>
                  <a:srgbClr val="29551A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8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B870F2B3-E6C0-44B9-8DC7-5F9D2460BB9F}" type="datetime1">
              <a:rPr lang="en-US"/>
              <a:pPr/>
              <a:t>11/29/2023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9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F39A1D63-2D20-4501-9B59-5B207FF26C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35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bar graph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33925"/>
            <a:ext cx="9144000" cy="417513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2" name="Chart 4"/>
          <p:cNvGraphicFramePr>
            <a:graphicFrameLocks/>
          </p:cNvGraphicFramePr>
          <p:nvPr/>
        </p:nvGraphicFramePr>
        <p:xfrm>
          <a:off x="4797425" y="904875"/>
          <a:ext cx="3944938" cy="365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 userDrawn="1"/>
        </p:nvCxnSpPr>
        <p:spPr>
          <a:xfrm>
            <a:off x="457200" y="590550"/>
            <a:ext cx="8229600" cy="0"/>
          </a:xfrm>
          <a:prstGeom prst="line">
            <a:avLst/>
          </a:prstGeom>
          <a:ln w="28575" cmpd="sng">
            <a:solidFill>
              <a:srgbClr val="235A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26"/>
          </p:nvPr>
        </p:nvSpPr>
        <p:spPr>
          <a:xfrm>
            <a:off x="423600" y="905398"/>
            <a:ext cx="3944283" cy="3650177"/>
          </a:xfrm>
        </p:spPr>
        <p:txBody>
          <a:bodyPr/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03189" y="-1265"/>
            <a:ext cx="7792510" cy="592549"/>
          </a:xfrm>
        </p:spPr>
        <p:txBody>
          <a:bodyPr anchor="t">
            <a:normAutofit/>
          </a:bodyPr>
          <a:lstStyle>
            <a:lvl1pPr algn="l">
              <a:defRPr sz="2800" b="1" i="0" cap="none">
                <a:solidFill>
                  <a:srgbClr val="29551A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7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9EFDF72A-DBBA-43A0-9DD7-01753335B36B}" type="datetime1">
              <a:rPr lang="en-US"/>
              <a:pPr/>
              <a:t>11/29/2023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8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CD770F84-B03B-4446-8121-43BDF066046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4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P logo (white on 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51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60600" y="4719638"/>
            <a:ext cx="462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www.calpoly.edu</a:t>
            </a: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1068388"/>
            <a:ext cx="579755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541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, bar grap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3"/>
          <p:cNvGraphicFramePr>
            <a:graphicFrameLocks/>
          </p:cNvGraphicFramePr>
          <p:nvPr/>
        </p:nvGraphicFramePr>
        <p:xfrm>
          <a:off x="423863" y="904875"/>
          <a:ext cx="3943350" cy="365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4733925"/>
            <a:ext cx="9144000" cy="417513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590550"/>
            <a:ext cx="8229600" cy="0"/>
          </a:xfrm>
          <a:prstGeom prst="line">
            <a:avLst/>
          </a:prstGeom>
          <a:ln w="28575" cmpd="sng">
            <a:solidFill>
              <a:srgbClr val="235A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26"/>
          </p:nvPr>
        </p:nvSpPr>
        <p:spPr>
          <a:xfrm>
            <a:off x="4783707" y="905398"/>
            <a:ext cx="3944283" cy="3650177"/>
          </a:xfrm>
        </p:spPr>
        <p:txBody>
          <a:bodyPr/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3189" y="-1265"/>
            <a:ext cx="7792510" cy="592549"/>
          </a:xfrm>
        </p:spPr>
        <p:txBody>
          <a:bodyPr anchor="t">
            <a:normAutofit/>
          </a:bodyPr>
          <a:lstStyle>
            <a:lvl1pPr algn="l">
              <a:defRPr sz="2800" b="1" i="0" cap="none">
                <a:solidFill>
                  <a:srgbClr val="29551A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7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9629484A-BEC6-4256-AB33-377399A8B78E}" type="datetime1">
              <a:rPr lang="en-US"/>
              <a:pPr/>
              <a:t>11/29/2023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8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F35E862A-697B-4840-A5B5-5FEEF4E48ED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94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3"/>
          <p:cNvGraphicFramePr>
            <a:graphicFrameLocks/>
          </p:cNvGraphicFramePr>
          <p:nvPr/>
        </p:nvGraphicFramePr>
        <p:xfrm>
          <a:off x="423863" y="904875"/>
          <a:ext cx="8304212" cy="365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4733925"/>
            <a:ext cx="9144000" cy="417513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590550"/>
            <a:ext cx="8229600" cy="0"/>
          </a:xfrm>
          <a:prstGeom prst="line">
            <a:avLst/>
          </a:prstGeom>
          <a:ln w="28575" cmpd="sng">
            <a:solidFill>
              <a:srgbClr val="235A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3189" y="-1265"/>
            <a:ext cx="7792510" cy="592549"/>
          </a:xfrm>
        </p:spPr>
        <p:txBody>
          <a:bodyPr anchor="t">
            <a:normAutofit/>
          </a:bodyPr>
          <a:lstStyle>
            <a:lvl1pPr algn="l">
              <a:defRPr sz="2800" b="1" i="0" cap="none">
                <a:solidFill>
                  <a:srgbClr val="29551A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67022A9C-D22F-4EB6-927D-C61581649A64}" type="datetime1">
              <a:rPr lang="en-US"/>
              <a:pPr/>
              <a:t>11/29/2023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2A97726B-1234-427D-89E0-501CF7381A9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32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line graph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33925"/>
            <a:ext cx="9144000" cy="417513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590550"/>
            <a:ext cx="8229600" cy="0"/>
          </a:xfrm>
          <a:prstGeom prst="line">
            <a:avLst/>
          </a:prstGeom>
          <a:ln w="28575" cmpd="sng">
            <a:solidFill>
              <a:srgbClr val="235A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hart 5"/>
          <p:cNvGraphicFramePr>
            <a:graphicFrameLocks/>
          </p:cNvGraphicFramePr>
          <p:nvPr/>
        </p:nvGraphicFramePr>
        <p:xfrm>
          <a:off x="4797425" y="904875"/>
          <a:ext cx="3944938" cy="365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ontent Placeholder 2"/>
          <p:cNvSpPr>
            <a:spLocks noGrp="1"/>
          </p:cNvSpPr>
          <p:nvPr>
            <p:ph idx="26"/>
          </p:nvPr>
        </p:nvSpPr>
        <p:spPr>
          <a:xfrm>
            <a:off x="423600" y="905398"/>
            <a:ext cx="3944283" cy="3650177"/>
          </a:xfrm>
        </p:spPr>
        <p:txBody>
          <a:bodyPr/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3189" y="-1265"/>
            <a:ext cx="7792510" cy="592549"/>
          </a:xfrm>
        </p:spPr>
        <p:txBody>
          <a:bodyPr anchor="t">
            <a:normAutofit/>
          </a:bodyPr>
          <a:lstStyle>
            <a:lvl1pPr algn="l">
              <a:defRPr sz="2800" b="1" i="0" cap="none">
                <a:solidFill>
                  <a:srgbClr val="29551A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7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468846A5-17FE-4A2C-92C5-CC30A702FC30}" type="datetime1">
              <a:rPr lang="en-US"/>
              <a:pPr/>
              <a:t>11/29/2023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8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FE1BC488-4F9B-486E-BEAF-B2B891EC7A2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24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, line grap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3"/>
          <p:cNvGraphicFramePr>
            <a:graphicFrameLocks/>
          </p:cNvGraphicFramePr>
          <p:nvPr/>
        </p:nvGraphicFramePr>
        <p:xfrm>
          <a:off x="423863" y="904875"/>
          <a:ext cx="3943350" cy="365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4733925"/>
            <a:ext cx="9144000" cy="417513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590550"/>
            <a:ext cx="8229600" cy="0"/>
          </a:xfrm>
          <a:prstGeom prst="line">
            <a:avLst/>
          </a:prstGeom>
          <a:ln w="28575" cmpd="sng">
            <a:solidFill>
              <a:srgbClr val="235A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26"/>
          </p:nvPr>
        </p:nvSpPr>
        <p:spPr>
          <a:xfrm>
            <a:off x="4783707" y="905398"/>
            <a:ext cx="3944283" cy="3650177"/>
          </a:xfrm>
        </p:spPr>
        <p:txBody>
          <a:bodyPr/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3189" y="-1265"/>
            <a:ext cx="7792510" cy="592549"/>
          </a:xfrm>
        </p:spPr>
        <p:txBody>
          <a:bodyPr anchor="t">
            <a:normAutofit/>
          </a:bodyPr>
          <a:lstStyle>
            <a:lvl1pPr algn="l">
              <a:defRPr sz="2800" b="1" i="0" cap="none">
                <a:solidFill>
                  <a:srgbClr val="29551A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7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3722AF27-EFF5-40F2-B53B-C6D0312895EC}" type="datetime1">
              <a:rPr lang="en-US"/>
              <a:pPr/>
              <a:t>11/29/2023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8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8B0A966F-C68B-4C02-98F2-62145451C28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6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i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3"/>
          <p:cNvGraphicFramePr>
            <a:graphicFrameLocks/>
          </p:cNvGraphicFramePr>
          <p:nvPr/>
        </p:nvGraphicFramePr>
        <p:xfrm>
          <a:off x="423863" y="904875"/>
          <a:ext cx="8304212" cy="365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4733925"/>
            <a:ext cx="9144000" cy="417513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590550"/>
            <a:ext cx="8229600" cy="0"/>
          </a:xfrm>
          <a:prstGeom prst="line">
            <a:avLst/>
          </a:prstGeom>
          <a:ln w="28575" cmpd="sng">
            <a:solidFill>
              <a:srgbClr val="235A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3189" y="-1265"/>
            <a:ext cx="7792510" cy="592549"/>
          </a:xfrm>
        </p:spPr>
        <p:txBody>
          <a:bodyPr anchor="t">
            <a:normAutofit/>
          </a:bodyPr>
          <a:lstStyle>
            <a:lvl1pPr algn="l">
              <a:defRPr sz="2800" b="1" i="0" cap="none">
                <a:solidFill>
                  <a:srgbClr val="29551A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CB9133DB-63C7-4BA9-B1AA-ABB93F87B876}" type="datetime1">
              <a:rPr lang="en-US"/>
              <a:pPr/>
              <a:t>11/29/2023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D5CA62FE-4E2D-42B2-9D14-7EC37747199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71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text left, photo right (1) (on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57203" y="671342"/>
            <a:ext cx="4050793" cy="3808756"/>
          </a:xfrm>
        </p:spPr>
        <p:txBody>
          <a:bodyPr anchor="ctr">
            <a:normAutofit/>
          </a:bodyPr>
          <a:lstStyle>
            <a:lvl1pPr marL="0" indent="0">
              <a:buNone/>
              <a:defRPr sz="25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4636012" y="0"/>
            <a:ext cx="4507991" cy="514350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983251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text right, photo left (1) (on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626129" y="671342"/>
            <a:ext cx="4050793" cy="3808756"/>
          </a:xfrm>
        </p:spPr>
        <p:txBody>
          <a:bodyPr anchor="ctr">
            <a:normAutofit/>
          </a:bodyPr>
          <a:lstStyle>
            <a:lvl1pPr marL="0" indent="0">
              <a:buNone/>
              <a:defRPr sz="2500" baseline="0">
                <a:solidFill>
                  <a:srgbClr val="5959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" y="0"/>
            <a:ext cx="4507991" cy="514350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93504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text left, photos right (2) (on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4636012" y="0"/>
            <a:ext cx="4507991" cy="169164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20"/>
          <p:cNvSpPr>
            <a:spLocks noGrp="1"/>
          </p:cNvSpPr>
          <p:nvPr>
            <p:ph type="pic" sz="quarter" idx="23"/>
          </p:nvPr>
        </p:nvSpPr>
        <p:spPr>
          <a:xfrm>
            <a:off x="4636012" y="1728664"/>
            <a:ext cx="4507991" cy="3414836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idx="10"/>
          </p:nvPr>
        </p:nvSpPr>
        <p:spPr>
          <a:xfrm>
            <a:off x="457203" y="671342"/>
            <a:ext cx="4050793" cy="3808756"/>
          </a:xfrm>
        </p:spPr>
        <p:txBody>
          <a:bodyPr anchor="ctr">
            <a:normAutofit/>
          </a:bodyPr>
          <a:lstStyle>
            <a:lvl1pPr marL="0" indent="0">
              <a:buNone/>
              <a:defRPr sz="2500" baseline="0">
                <a:solidFill>
                  <a:srgbClr val="5959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84976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text right, photos left (2) (on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" y="0"/>
            <a:ext cx="4507991" cy="169164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20"/>
          <p:cNvSpPr>
            <a:spLocks noGrp="1"/>
          </p:cNvSpPr>
          <p:nvPr>
            <p:ph type="pic" sz="quarter" idx="23"/>
          </p:nvPr>
        </p:nvSpPr>
        <p:spPr>
          <a:xfrm>
            <a:off x="3" y="1728664"/>
            <a:ext cx="4507991" cy="3414836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idx="24"/>
          </p:nvPr>
        </p:nvSpPr>
        <p:spPr>
          <a:xfrm>
            <a:off x="4626129" y="671342"/>
            <a:ext cx="4050793" cy="3808756"/>
          </a:xfrm>
        </p:spPr>
        <p:txBody>
          <a:bodyPr anchor="ctr">
            <a:normAutofit/>
          </a:bodyPr>
          <a:lstStyle>
            <a:lvl1pPr marL="0" indent="0">
              <a:buNone/>
              <a:defRPr sz="2500" baseline="0">
                <a:solidFill>
                  <a:srgbClr val="5959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4785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text left, photo right (1) (on 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98988" cy="5143500"/>
          </a:xfrm>
          <a:prstGeom prst="rect">
            <a:avLst/>
          </a:prstGeom>
          <a:solidFill>
            <a:srgbClr val="1919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98988" cy="5143500"/>
          </a:xfrm>
          <a:prstGeom prst="rect">
            <a:avLst/>
          </a:prstGeom>
          <a:solidFill>
            <a:srgbClr val="1919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4636012" y="0"/>
            <a:ext cx="4507991" cy="514350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idx="10"/>
          </p:nvPr>
        </p:nvSpPr>
        <p:spPr>
          <a:xfrm>
            <a:off x="457203" y="671342"/>
            <a:ext cx="4050793" cy="3808756"/>
          </a:xfrm>
        </p:spPr>
        <p:txBody>
          <a:bodyPr anchor="ctr">
            <a:normAutofit/>
          </a:bodyPr>
          <a:lstStyle>
            <a:lvl1pPr marL="0" indent="0">
              <a:buNone/>
              <a:defRPr sz="25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56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stang Way (on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33925"/>
            <a:ext cx="9144000" cy="417513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60600" y="4719638"/>
            <a:ext cx="462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www.calpoly.edu</a:t>
            </a:r>
          </a:p>
        </p:txBody>
      </p:sp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792163"/>
            <a:ext cx="73152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0053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text right, photo left (1) (on 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45013" y="0"/>
            <a:ext cx="4598987" cy="5143500"/>
          </a:xfrm>
          <a:prstGeom prst="rect">
            <a:avLst/>
          </a:prstGeom>
          <a:solidFill>
            <a:srgbClr val="1919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45013" y="0"/>
            <a:ext cx="4598987" cy="5143500"/>
          </a:xfrm>
          <a:prstGeom prst="rect">
            <a:avLst/>
          </a:prstGeom>
          <a:solidFill>
            <a:srgbClr val="1919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" y="0"/>
            <a:ext cx="4507991" cy="514350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idx="10"/>
          </p:nvPr>
        </p:nvSpPr>
        <p:spPr>
          <a:xfrm>
            <a:off x="4642565" y="671342"/>
            <a:ext cx="4050793" cy="3808756"/>
          </a:xfrm>
        </p:spPr>
        <p:txBody>
          <a:bodyPr anchor="ctr">
            <a:normAutofit/>
          </a:bodyPr>
          <a:lstStyle>
            <a:lvl1pPr marL="0" indent="0">
              <a:buNone/>
              <a:defRPr sz="25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8632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text left, photos right (2) (on 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98988" cy="5143500"/>
          </a:xfrm>
          <a:prstGeom prst="rect">
            <a:avLst/>
          </a:prstGeom>
          <a:solidFill>
            <a:srgbClr val="1919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98988" cy="5143500"/>
          </a:xfrm>
          <a:prstGeom prst="rect">
            <a:avLst/>
          </a:prstGeom>
          <a:solidFill>
            <a:srgbClr val="1919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4636012" y="0"/>
            <a:ext cx="4507991" cy="169164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20"/>
          <p:cNvSpPr>
            <a:spLocks noGrp="1"/>
          </p:cNvSpPr>
          <p:nvPr>
            <p:ph type="pic" sz="quarter" idx="23"/>
          </p:nvPr>
        </p:nvSpPr>
        <p:spPr>
          <a:xfrm>
            <a:off x="4636012" y="1732788"/>
            <a:ext cx="4507991" cy="341071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idx="10"/>
          </p:nvPr>
        </p:nvSpPr>
        <p:spPr>
          <a:xfrm>
            <a:off x="457203" y="671342"/>
            <a:ext cx="4050793" cy="3808756"/>
          </a:xfrm>
        </p:spPr>
        <p:txBody>
          <a:bodyPr anchor="ctr">
            <a:normAutofit/>
          </a:bodyPr>
          <a:lstStyle>
            <a:lvl1pPr marL="0" indent="0">
              <a:buNone/>
              <a:defRPr sz="25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813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text right, photos left (2) (on 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45013" y="0"/>
            <a:ext cx="4598987" cy="5143500"/>
          </a:xfrm>
          <a:prstGeom prst="rect">
            <a:avLst/>
          </a:prstGeom>
          <a:solidFill>
            <a:srgbClr val="1919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45013" y="0"/>
            <a:ext cx="4598987" cy="5143500"/>
          </a:xfrm>
          <a:prstGeom prst="rect">
            <a:avLst/>
          </a:prstGeom>
          <a:solidFill>
            <a:srgbClr val="1919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-3180" y="0"/>
            <a:ext cx="4507991" cy="169164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20"/>
          <p:cNvSpPr>
            <a:spLocks noGrp="1"/>
          </p:cNvSpPr>
          <p:nvPr>
            <p:ph type="pic" sz="quarter" idx="23"/>
          </p:nvPr>
        </p:nvSpPr>
        <p:spPr>
          <a:xfrm>
            <a:off x="-3180" y="1732788"/>
            <a:ext cx="4507991" cy="341071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idx="24"/>
          </p:nvPr>
        </p:nvSpPr>
        <p:spPr>
          <a:xfrm>
            <a:off x="4642565" y="671342"/>
            <a:ext cx="4050793" cy="3808756"/>
          </a:xfrm>
        </p:spPr>
        <p:txBody>
          <a:bodyPr anchor="ctr">
            <a:normAutofit/>
          </a:bodyPr>
          <a:lstStyle>
            <a:lvl1pPr marL="0" indent="0">
              <a:buNone/>
              <a:defRPr sz="25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9810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text (black on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733925"/>
            <a:ext cx="9144000" cy="417513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858646" y="1016001"/>
            <a:ext cx="5440681" cy="29162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E1C39898-ABCA-4F64-BC43-1EB93B7C8EE7}" type="datetime1">
              <a:rPr lang="en-US"/>
              <a:pPr/>
              <a:t>11/29/2023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EDF768FB-1179-4F15-B986-28BC8D5DD81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376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text (white on green)">
    <p:bg>
      <p:bgPr>
        <a:solidFill>
          <a:srgbClr val="143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858646" y="1016001"/>
            <a:ext cx="5440681" cy="29162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B61DD6E7-A699-473F-B2EA-70670020089F}" type="datetime1">
              <a:rPr lang="en-US"/>
              <a:pPr/>
              <a:t>11/29/2023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DA88F2E9-B851-4DFA-93C4-86BB45129EE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89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text (white on black)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858646" y="1016001"/>
            <a:ext cx="5440681" cy="29162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CCCE9863-B7FE-4A6C-B0AC-D3965E372570}" type="datetime1">
              <a:rPr lang="en-US"/>
              <a:pPr/>
              <a:t>11/29/2023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147D816C-1382-4552-849F-5EAB9818A05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1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stang Way (on 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51438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60600" y="4719638"/>
            <a:ext cx="462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www.calpoly.edu</a:t>
            </a:r>
          </a:p>
        </p:txBody>
      </p:sp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92163"/>
            <a:ext cx="73152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9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stang Way (on 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51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60600" y="4719638"/>
            <a:ext cx="462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www.calpoly.edu</a:t>
            </a:r>
          </a:p>
        </p:txBody>
      </p:sp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92163"/>
            <a:ext cx="73152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86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mall first (on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33925"/>
            <a:ext cx="9144000" cy="417513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22313" y="2797175"/>
            <a:ext cx="7699375" cy="0"/>
          </a:xfrm>
          <a:prstGeom prst="line">
            <a:avLst/>
          </a:prstGeom>
          <a:ln w="28575" cmpd="sng">
            <a:solidFill>
              <a:srgbClr val="235A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9176" y="2796888"/>
            <a:ext cx="7792510" cy="1277277"/>
          </a:xfrm>
        </p:spPr>
        <p:txBody>
          <a:bodyPr anchor="t">
            <a:normAutofit/>
          </a:bodyPr>
          <a:lstStyle>
            <a:lvl1pPr algn="l">
              <a:defRPr sz="4000" b="1" i="0" cap="none">
                <a:solidFill>
                  <a:srgbClr val="29551A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9176" y="1586575"/>
            <a:ext cx="77925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tint val="75000"/>
                  </a:schemeClr>
                </a:solidFill>
                <a:latin typeface="+mn-lt"/>
                <a:cs typeface="Palatino Linotype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9A0BE22B-D286-4EF7-95CD-81322136AF99}" type="datetime1">
              <a:rPr lang="en-US"/>
              <a:pPr/>
              <a:t>11/29/2023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1D92EBE0-0249-4044-84F4-57F8D69799D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1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mall first (on 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51438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22313" y="2797175"/>
            <a:ext cx="7699375" cy="0"/>
          </a:xfrm>
          <a:prstGeom prst="line">
            <a:avLst/>
          </a:prstGeom>
          <a:ln w="285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9176" y="2796889"/>
            <a:ext cx="7792510" cy="727362"/>
          </a:xfrm>
        </p:spPr>
        <p:txBody>
          <a:bodyPr anchor="t">
            <a:normAutofit/>
          </a:bodyPr>
          <a:lstStyle>
            <a:lvl1pPr algn="l">
              <a:defRPr sz="4000" b="1" i="0" cap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9176" y="1586575"/>
            <a:ext cx="77925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+mn-lt"/>
                <a:cs typeface="Palatino Linotype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fld id="{A4DD3A4F-0024-4956-9EA1-35242CF42B3B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fld id="{F7EB4627-764E-4956-AAA8-9BF00A666F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first (on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33925"/>
            <a:ext cx="9144000" cy="417513"/>
          </a:xfrm>
          <a:prstGeom prst="rect">
            <a:avLst/>
          </a:prstGeom>
          <a:solidFill>
            <a:srgbClr val="143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22313" y="2789238"/>
            <a:ext cx="7699375" cy="0"/>
          </a:xfrm>
          <a:prstGeom prst="line">
            <a:avLst/>
          </a:prstGeom>
          <a:ln w="28575" cmpd="sng">
            <a:solidFill>
              <a:srgbClr val="235A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722316" y="2848823"/>
            <a:ext cx="7792510" cy="954209"/>
          </a:xfrm>
        </p:spPr>
        <p:txBody>
          <a:bodyPr>
            <a:normAutofit/>
          </a:bodyPr>
          <a:lstStyle>
            <a:lvl1pPr marL="0" indent="0" algn="r">
              <a:buNone/>
              <a:defRPr sz="2400" b="0" i="1" baseline="0">
                <a:solidFill>
                  <a:schemeClr val="tx1">
                    <a:tint val="75000"/>
                  </a:schemeClr>
                </a:solidFill>
                <a:latin typeface="Palatino Linotype"/>
                <a:cs typeface="Palatino Linotype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9176" y="1989546"/>
            <a:ext cx="7792510" cy="1277277"/>
          </a:xfrm>
        </p:spPr>
        <p:txBody>
          <a:bodyPr anchor="t">
            <a:normAutofit/>
          </a:bodyPr>
          <a:lstStyle>
            <a:lvl1pPr algn="l">
              <a:defRPr sz="4000" b="1" i="0" cap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CA401124-6DA3-49E4-8BF7-197E618D1B13}" type="datetime1">
              <a:rPr lang="en-US"/>
              <a:pPr/>
              <a:t>11/29/2023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035675" y="4760913"/>
            <a:ext cx="2651125" cy="409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8674670A-36EC-42D0-9FB9-ADC0562D6DC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41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46188"/>
            <a:ext cx="822960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5" r:id="rId1"/>
    <p:sldLayoutId id="2147484746" r:id="rId2"/>
    <p:sldLayoutId id="2147484747" r:id="rId3"/>
    <p:sldLayoutId id="2147484748" r:id="rId4"/>
    <p:sldLayoutId id="2147484749" r:id="rId5"/>
    <p:sldLayoutId id="2147484750" r:id="rId6"/>
    <p:sldLayoutId id="2147484751" r:id="rId7"/>
    <p:sldLayoutId id="2147484752" r:id="rId8"/>
    <p:sldLayoutId id="2147484753" r:id="rId9"/>
    <p:sldLayoutId id="2147484754" r:id="rId10"/>
    <p:sldLayoutId id="2147484755" r:id="rId11"/>
    <p:sldLayoutId id="2147484756" r:id="rId12"/>
    <p:sldLayoutId id="2147484757" r:id="rId13"/>
    <p:sldLayoutId id="2147484758" r:id="rId14"/>
    <p:sldLayoutId id="2147484759" r:id="rId15"/>
    <p:sldLayoutId id="2147484760" r:id="rId16"/>
    <p:sldLayoutId id="2147484761" r:id="rId17"/>
    <p:sldLayoutId id="2147484762" r:id="rId18"/>
    <p:sldLayoutId id="2147484763" r:id="rId19"/>
    <p:sldLayoutId id="2147484764" r:id="rId20"/>
    <p:sldLayoutId id="2147484765" r:id="rId21"/>
    <p:sldLayoutId id="2147484766" r:id="rId22"/>
    <p:sldLayoutId id="2147484767" r:id="rId23"/>
    <p:sldLayoutId id="2147484768" r:id="rId24"/>
    <p:sldLayoutId id="2147484769" r:id="rId25"/>
    <p:sldLayoutId id="2147484770" r:id="rId26"/>
    <p:sldLayoutId id="2147484771" r:id="rId27"/>
    <p:sldLayoutId id="2147484772" r:id="rId28"/>
    <p:sldLayoutId id="2147484773" r:id="rId29"/>
    <p:sldLayoutId id="2147484774" r:id="rId30"/>
    <p:sldLayoutId id="2147484775" r:id="rId31"/>
    <p:sldLayoutId id="2147484776" r:id="rId32"/>
    <p:sldLayoutId id="2147484777" r:id="rId33"/>
    <p:sldLayoutId id="2147484778" r:id="rId34"/>
    <p:sldLayoutId id="2147484741" r:id="rId35"/>
    <p:sldLayoutId id="2147484742" r:id="rId36"/>
    <p:sldLayoutId id="2147484743" r:id="rId37"/>
    <p:sldLayoutId id="2147484744" r:id="rId38"/>
    <p:sldLayoutId id="2147484779" r:id="rId39"/>
    <p:sldLayoutId id="2147484780" r:id="rId40"/>
    <p:sldLayoutId id="2147484781" r:id="rId41"/>
    <p:sldLayoutId id="2147484782" r:id="rId42"/>
    <p:sldLayoutId id="2147484783" r:id="rId43"/>
    <p:sldLayoutId id="2147484784" r:id="rId44"/>
    <p:sldLayoutId id="2147484785" r:id="rId45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29551A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9551A"/>
          </a:solidFill>
          <a:latin typeface="Palatino Linotype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9551A"/>
          </a:solidFill>
          <a:latin typeface="Palatino Linotype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9551A"/>
          </a:solidFill>
          <a:latin typeface="Palatino Linotype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9551A"/>
          </a:solidFill>
          <a:latin typeface="Palatino Linotype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afd.calpoly.edu/travel/resources/expens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2"/>
          <p:cNvSpPr txBox="1">
            <a:spLocks noChangeArrowheads="1"/>
          </p:cNvSpPr>
          <p:nvPr/>
        </p:nvSpPr>
        <p:spPr bwMode="auto">
          <a:xfrm>
            <a:off x="4949825" y="18192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sz="2800" dirty="0">
              <a:solidFill>
                <a:srgbClr val="29551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FEC271-E35B-4629-9FBA-9C5F7D355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1157287"/>
            <a:ext cx="7781925" cy="28289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BE1E1D-609C-49CF-8199-9DA856EC20F5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57200" y="990600"/>
            <a:ext cx="4267200" cy="3606531"/>
          </a:xfrm>
        </p:spPr>
        <p:txBody>
          <a:bodyPr/>
          <a:lstStyle/>
          <a:p>
            <a:r>
              <a:rPr lang="en-US" dirty="0"/>
              <a:t>Search for your travelers on the report by name</a:t>
            </a:r>
          </a:p>
          <a:p>
            <a:r>
              <a:rPr lang="en-US" dirty="0"/>
              <a:t>Filter “Days Aged” to show only reports with a positive number</a:t>
            </a:r>
          </a:p>
          <a:p>
            <a:r>
              <a:rPr lang="en-US" dirty="0"/>
              <a:t>If the Total Approved Amount is $0 and there were no expenses for the trip, you or the traveler can </a:t>
            </a:r>
            <a:r>
              <a:rPr lang="en-US" b="1" dirty="0"/>
              <a:t>close</a:t>
            </a:r>
          </a:p>
          <a:p>
            <a:pPr lvl="1"/>
            <a:r>
              <a:rPr lang="en-US" dirty="0"/>
              <a:t> Click “Close Request” under “More Actions”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8F088E-2563-4EFA-A827-EE15BD9EBD5B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C7964DBB-0771-48C5-AC52-3DC6EB4F3315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A0FE5B-B6B7-4BD7-9812-E208DD01125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3F65B8BC-C975-44DF-9EAB-CC556698856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3E3BD5-E3E2-4DEE-A500-604DEF20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Close a Request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8ABDA0-BE1C-4C99-9A9E-0D18551D6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780" y="1307224"/>
            <a:ext cx="3342621" cy="2751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AC1CAA-0C0D-E233-2DC4-779AF8007A21}"/>
              </a:ext>
            </a:extLst>
          </p:cNvPr>
          <p:cNvSpPr/>
          <p:nvPr/>
        </p:nvSpPr>
        <p:spPr>
          <a:xfrm>
            <a:off x="6164580" y="3662603"/>
            <a:ext cx="869896" cy="1500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17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BE1E1D-609C-49CF-8199-9DA856EC20F5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87350" y="768484"/>
            <a:ext cx="8229600" cy="3606531"/>
          </a:xfrm>
        </p:spPr>
        <p:txBody>
          <a:bodyPr/>
          <a:lstStyle/>
          <a:p>
            <a:r>
              <a:rPr lang="en-US" dirty="0"/>
              <a:t>If the Days Aged from the Travel End Date (Column G) is past and there is an approved amount (Column N):</a:t>
            </a:r>
          </a:p>
          <a:p>
            <a:pPr lvl="1"/>
            <a:r>
              <a:rPr lang="en-US" dirty="0"/>
              <a:t>Act as a Delegate and create a New Expense Report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b="1" dirty="0"/>
              <a:t>OR</a:t>
            </a:r>
          </a:p>
          <a:p>
            <a:pPr marL="457200" lvl="1" indent="0" algn="ctr">
              <a:buNone/>
            </a:pPr>
            <a:endParaRPr lang="en-US" b="1" dirty="0"/>
          </a:p>
          <a:p>
            <a:pPr lvl="1"/>
            <a:r>
              <a:rPr lang="en-US" dirty="0"/>
              <a:t>If a Report has already been created, Act as a Delegate and </a:t>
            </a:r>
            <a:r>
              <a:rPr lang="en-US" i="1" dirty="0"/>
              <a:t>add</a:t>
            </a:r>
            <a:r>
              <a:rPr lang="en-US" dirty="0"/>
              <a:t> the Approved Request to the already created Expense Report, then:</a:t>
            </a:r>
          </a:p>
          <a:p>
            <a:pPr lvl="2"/>
            <a:r>
              <a:rPr lang="en-US" dirty="0"/>
              <a:t>Make sure all receipts (or Lost Receipts) are attached</a:t>
            </a:r>
          </a:p>
          <a:p>
            <a:pPr lvl="2"/>
            <a:r>
              <a:rPr lang="en-US" dirty="0"/>
              <a:t>Check that all required documents are attached</a:t>
            </a:r>
          </a:p>
          <a:p>
            <a:pPr lvl="2"/>
            <a:r>
              <a:rPr lang="en-US" dirty="0"/>
              <a:t>Assist with hotel itemizations</a:t>
            </a:r>
          </a:p>
          <a:p>
            <a:pPr lvl="2"/>
            <a:r>
              <a:rPr lang="en-US" dirty="0"/>
              <a:t>Travelers can SUBMIT Expense Reports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8F088E-2563-4EFA-A827-EE15BD9EBD5B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C7964DBB-0771-48C5-AC52-3DC6EB4F3315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A0FE5B-B6B7-4BD7-9812-E208DD01125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3F65B8BC-C975-44DF-9EAB-CC556698856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3E3BD5-E3E2-4DEE-A500-604DEF20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an Expense Report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9C05CE-4121-4D85-AD53-D1A672E4F228}"/>
              </a:ext>
            </a:extLst>
          </p:cNvPr>
          <p:cNvSpPr txBox="1"/>
          <p:nvPr/>
        </p:nvSpPr>
        <p:spPr bwMode="auto">
          <a:xfrm>
            <a:off x="457200" y="214833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z="2800" dirty="0">
              <a:solidFill>
                <a:srgbClr val="2955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05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F639-7076-4656-BD0E-B06A43CC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2796889"/>
            <a:ext cx="8712200" cy="72736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Accrual of Unassigned and Unpaid Credit Card Charges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1D090-772B-42A5-9C0D-CA124FC9B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Concur Report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C5F66-7B6C-4CD3-844A-68687260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3A4F-0024-4956-9EA1-35242CF42B3B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7F6DC-E830-4FB9-9000-F87FACD34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EB4627-764E-4956-AAA8-9BF00A666F4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35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6EAED7-3F8F-4AE6-B1CF-961B7A373C70}"/>
              </a:ext>
            </a:extLst>
          </p:cNvPr>
          <p:cNvPicPr>
            <a:picLocks noGrp="1" noChangeAspect="1"/>
          </p:cNvPicPr>
          <p:nvPr>
            <p:ph idx="26"/>
          </p:nvPr>
        </p:nvPicPr>
        <p:blipFill>
          <a:blip r:embed="rId2"/>
          <a:stretch>
            <a:fillRect/>
          </a:stretch>
        </p:blipFill>
        <p:spPr>
          <a:xfrm>
            <a:off x="542925" y="2796540"/>
            <a:ext cx="8058150" cy="1466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8F088E-2563-4EFA-A827-EE15BD9EBD5B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C7964DBB-0771-48C5-AC52-3DC6EB4F3315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A0FE5B-B6B7-4BD7-9812-E208DD01125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3F65B8BC-C975-44DF-9EAB-CC556698856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3E3BD5-E3E2-4DEE-A500-604DEF20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READ UNASSIGNED CREDIT CARD CHARGES Report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7FDD23-73EA-404D-849E-767B55F670F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058518"/>
            <a:ext cx="8229600" cy="173802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Not Submitted</a:t>
            </a:r>
            <a:r>
              <a:rPr lang="en-US" dirty="0"/>
              <a:t>: report has been created. May have alerts (no request attached, needs receipts, etc.) or may be ready to </a:t>
            </a:r>
            <a:r>
              <a:rPr lang="en-US" b="1" dirty="0"/>
              <a:t>submit</a:t>
            </a:r>
            <a:r>
              <a:rPr lang="en-US" dirty="0"/>
              <a:t>.</a:t>
            </a:r>
          </a:p>
          <a:p>
            <a:r>
              <a:rPr lang="en-US" b="1" dirty="0"/>
              <a:t>Pending Budget Approval</a:t>
            </a:r>
            <a:r>
              <a:rPr lang="en-US" dirty="0"/>
              <a:t>: report has been submitted and is routing for approvals (will state which approval is next)</a:t>
            </a:r>
          </a:p>
          <a:p>
            <a:r>
              <a:rPr lang="en-US" b="1" dirty="0"/>
              <a:t>Unassigned</a:t>
            </a:r>
            <a:r>
              <a:rPr lang="en-US" dirty="0"/>
              <a:t>: transaction is under “Available Expenses” in Concur and has not been added to an Expense Report yet</a:t>
            </a:r>
          </a:p>
          <a:p>
            <a:r>
              <a:rPr lang="en-US" b="1" dirty="0"/>
              <a:t>Approved &amp; In Accounting Review</a:t>
            </a:r>
            <a:r>
              <a:rPr lang="en-US" dirty="0"/>
              <a:t>: fully approved report. In Payment Services for processing.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53660D-ECC0-4696-8D85-5DE0CC1E8797}"/>
              </a:ext>
            </a:extLst>
          </p:cNvPr>
          <p:cNvSpPr/>
          <p:nvPr/>
        </p:nvSpPr>
        <p:spPr>
          <a:xfrm>
            <a:off x="5695950" y="2796540"/>
            <a:ext cx="2714625" cy="15278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94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5944E8B-4F52-4C0E-ACFF-20494632AC52}"/>
              </a:ext>
            </a:extLst>
          </p:cNvPr>
          <p:cNvPicPr>
            <a:picLocks noGrp="1" noChangeAspect="1"/>
          </p:cNvPicPr>
          <p:nvPr>
            <p:ph idx="26"/>
          </p:nvPr>
        </p:nvPicPr>
        <p:blipFill>
          <a:blip r:embed="rId2"/>
          <a:stretch>
            <a:fillRect/>
          </a:stretch>
        </p:blipFill>
        <p:spPr>
          <a:xfrm>
            <a:off x="3924300" y="1694158"/>
            <a:ext cx="4527866" cy="1755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8F088E-2563-4EFA-A827-EE15BD9EBD5B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C7964DBB-0771-48C5-AC52-3DC6EB4F3315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A0FE5B-B6B7-4BD7-9812-E208DD01125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3F65B8BC-C975-44DF-9EAB-CC556698856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3E3BD5-E3E2-4DEE-A500-604DEF20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READ UNASSIGNED CREDIT CARD CHARGES Report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7FDD23-73EA-404D-849E-767B55F670F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996950"/>
            <a:ext cx="3086100" cy="3346450"/>
          </a:xfrm>
        </p:spPr>
        <p:txBody>
          <a:bodyPr>
            <a:noAutofit/>
          </a:bodyPr>
          <a:lstStyle/>
          <a:p>
            <a:r>
              <a:rPr lang="en-US" sz="1400" b="1" dirty="0"/>
              <a:t>Payment Type</a:t>
            </a:r>
            <a:r>
              <a:rPr lang="en-US" sz="1400" dirty="0"/>
              <a:t>: will be either CSU-USBank-CBCP for personal Concur Travel Card or Ghost Card-USBank for Airfare booked in Concur</a:t>
            </a:r>
          </a:p>
          <a:p>
            <a:r>
              <a:rPr lang="en-US" sz="1400" b="1" dirty="0"/>
              <a:t>Personal</a:t>
            </a:r>
            <a:r>
              <a:rPr lang="en-US" sz="1400" dirty="0"/>
              <a:t>: Is this a personal expense? </a:t>
            </a:r>
          </a:p>
          <a:p>
            <a:pPr lvl="1"/>
            <a:r>
              <a:rPr lang="en-US" sz="1400" b="1" dirty="0"/>
              <a:t>N</a:t>
            </a:r>
            <a:r>
              <a:rPr lang="en-US" sz="1400" dirty="0"/>
              <a:t>: it is not and has been assigned to an Expense Type on a Concur Expense Report.</a:t>
            </a:r>
          </a:p>
          <a:p>
            <a:pPr lvl="1"/>
            <a:r>
              <a:rPr lang="en-US" sz="1400" b="1" dirty="0"/>
              <a:t>Unassigned</a:t>
            </a:r>
            <a:r>
              <a:rPr lang="en-US" sz="1400" dirty="0"/>
              <a:t>: has not yet been added to an Expense Report</a:t>
            </a:r>
          </a:p>
          <a:p>
            <a:pPr lvl="1"/>
            <a:r>
              <a:rPr lang="en-US" sz="1400" b="1" dirty="0"/>
              <a:t>Y</a:t>
            </a:r>
            <a:r>
              <a:rPr lang="en-US" sz="1400" dirty="0"/>
              <a:t>: It is a personal expense and has been added to an Expense Report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1CC761-E432-4252-980F-BF6209E7FCD7}"/>
              </a:ext>
            </a:extLst>
          </p:cNvPr>
          <p:cNvSpPr/>
          <p:nvPr/>
        </p:nvSpPr>
        <p:spPr>
          <a:xfrm>
            <a:off x="5803900" y="1694158"/>
            <a:ext cx="2606675" cy="17551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10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D872BA0-241B-4EAD-8673-26C14861C96D}"/>
              </a:ext>
            </a:extLst>
          </p:cNvPr>
          <p:cNvPicPr>
            <a:picLocks noGrp="1" noChangeAspect="1"/>
          </p:cNvPicPr>
          <p:nvPr>
            <p:ph idx="26"/>
          </p:nvPr>
        </p:nvPicPr>
        <p:blipFill>
          <a:blip r:embed="rId2"/>
          <a:stretch>
            <a:fillRect/>
          </a:stretch>
        </p:blipFill>
        <p:spPr>
          <a:xfrm>
            <a:off x="1757680" y="2407424"/>
            <a:ext cx="5397500" cy="1915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8F088E-2563-4EFA-A827-EE15BD9EBD5B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C7964DBB-0771-48C5-AC52-3DC6EB4F3315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A0FE5B-B6B7-4BD7-9812-E208DD01125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3F65B8BC-C975-44DF-9EAB-CC556698856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3E3BD5-E3E2-4DEE-A500-604DEF20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READ UNASSIGNED CREDIT CARD CHARGES Report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7FDD23-73EA-404D-849E-767B55F670F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71805" y="996950"/>
            <a:ext cx="8443596" cy="1083310"/>
          </a:xfrm>
        </p:spPr>
        <p:txBody>
          <a:bodyPr>
            <a:noAutofit/>
          </a:bodyPr>
          <a:lstStyle/>
          <a:p>
            <a:r>
              <a:rPr lang="en-US" sz="1200" b="1" dirty="0"/>
              <a:t>Travel Start Date</a:t>
            </a:r>
          </a:p>
          <a:p>
            <a:pPr lvl="1"/>
            <a:r>
              <a:rPr lang="en-US" sz="1200" dirty="0"/>
              <a:t>If there is no start and end date, an Expense Report has not yet been created</a:t>
            </a:r>
          </a:p>
          <a:p>
            <a:r>
              <a:rPr lang="en-US" sz="1200" b="1" dirty="0"/>
              <a:t>Transaction Date</a:t>
            </a:r>
            <a:r>
              <a:rPr lang="en-US" sz="1200" dirty="0"/>
              <a:t>: date of actual charge on Concur Travel card or ghost card </a:t>
            </a:r>
          </a:p>
          <a:p>
            <a:r>
              <a:rPr lang="en-US" sz="1200" b="1" dirty="0"/>
              <a:t>Posted Date</a:t>
            </a:r>
            <a:r>
              <a:rPr lang="en-US" sz="1200" dirty="0"/>
              <a:t>: date transaction posted to USBank and to Concur.</a:t>
            </a:r>
          </a:p>
          <a:p>
            <a:pPr lvl="1"/>
            <a:r>
              <a:rPr lang="en-US" sz="1200" dirty="0"/>
              <a:t>Merchants usually post transactions within 3-10 days, but some transactions can take up to 30 days to post (toll charges)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9C05CE-4121-4D85-AD53-D1A672E4F228}"/>
              </a:ext>
            </a:extLst>
          </p:cNvPr>
          <p:cNvSpPr txBox="1"/>
          <p:nvPr/>
        </p:nvSpPr>
        <p:spPr bwMode="auto">
          <a:xfrm>
            <a:off x="457200" y="214833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z="2800" dirty="0">
              <a:solidFill>
                <a:srgbClr val="2955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00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C565BB-6D48-43FC-9076-77D705546926}"/>
              </a:ext>
            </a:extLst>
          </p:cNvPr>
          <p:cNvPicPr>
            <a:picLocks noGrp="1" noChangeAspect="1"/>
          </p:cNvPicPr>
          <p:nvPr>
            <p:ph idx="26"/>
          </p:nvPr>
        </p:nvPicPr>
        <p:blipFill>
          <a:blip r:embed="rId2"/>
          <a:stretch>
            <a:fillRect/>
          </a:stretch>
        </p:blipFill>
        <p:spPr>
          <a:xfrm>
            <a:off x="887730" y="2431911"/>
            <a:ext cx="7368540" cy="1876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8F088E-2563-4EFA-A827-EE15BD9EBD5B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C7964DBB-0771-48C5-AC52-3DC6EB4F3315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A0FE5B-B6B7-4BD7-9812-E208DD01125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3F65B8BC-C975-44DF-9EAB-CC556698856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3E3BD5-E3E2-4DEE-A500-604DEF20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read Unassigned Credit Card Charges Report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7FDD23-73EA-404D-849E-767B55F670F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981075"/>
            <a:ext cx="8229600" cy="1179009"/>
          </a:xfrm>
        </p:spPr>
        <p:txBody>
          <a:bodyPr>
            <a:noAutofit/>
          </a:bodyPr>
          <a:lstStyle/>
          <a:p>
            <a:r>
              <a:rPr lang="en-US" sz="1200" b="1" dirty="0"/>
              <a:t>Business Unit</a:t>
            </a:r>
          </a:p>
          <a:p>
            <a:pPr lvl="1"/>
            <a:r>
              <a:rPr lang="en-US" sz="1200" dirty="0"/>
              <a:t>Cal Poly is SLCMP </a:t>
            </a:r>
          </a:p>
          <a:p>
            <a:r>
              <a:rPr lang="en-US" sz="1200" b="1" dirty="0"/>
              <a:t>Account Code </a:t>
            </a:r>
            <a:r>
              <a:rPr lang="en-US" sz="1200" dirty="0"/>
              <a:t>is added from Concur and cannot be changed by a traveler or department</a:t>
            </a:r>
          </a:p>
          <a:p>
            <a:r>
              <a:rPr lang="en-US" sz="1200" b="1" dirty="0"/>
              <a:t>Column Q,R,S,T,U </a:t>
            </a:r>
            <a:r>
              <a:rPr lang="en-US" sz="1200" dirty="0"/>
              <a:t>– Chatfield String added by the traveler in Concur</a:t>
            </a:r>
          </a:p>
          <a:p>
            <a:r>
              <a:rPr lang="en-US" sz="1200" b="1" dirty="0"/>
              <a:t>Transaction Age </a:t>
            </a:r>
            <a:r>
              <a:rPr lang="en-US" sz="1200" dirty="0"/>
              <a:t>(in months): How many months the charges have been in Concur?</a:t>
            </a:r>
          </a:p>
          <a:p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9C05CE-4121-4D85-AD53-D1A672E4F228}"/>
              </a:ext>
            </a:extLst>
          </p:cNvPr>
          <p:cNvSpPr txBox="1"/>
          <p:nvPr/>
        </p:nvSpPr>
        <p:spPr bwMode="auto">
          <a:xfrm>
            <a:off x="457200" y="214833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z="2800" dirty="0">
              <a:solidFill>
                <a:srgbClr val="2955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13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BE1E1D-609C-49CF-8199-9DA856EC20F5}"/>
              </a:ext>
            </a:extLst>
          </p:cNvPr>
          <p:cNvSpPr>
            <a:spLocks noGrp="1"/>
          </p:cNvSpPr>
          <p:nvPr>
            <p:ph idx="26"/>
          </p:nvPr>
        </p:nvSpPr>
        <p:spPr/>
        <p:txBody>
          <a:bodyPr/>
          <a:lstStyle/>
          <a:p>
            <a:r>
              <a:rPr lang="en-US" dirty="0"/>
              <a:t>Make sure you received </a:t>
            </a:r>
            <a:r>
              <a:rPr lang="en-US" b="1" dirty="0"/>
              <a:t>all</a:t>
            </a:r>
            <a:r>
              <a:rPr lang="en-US" dirty="0"/>
              <a:t> your departments chartfield strings. If not, email PolyTravel for the full list </a:t>
            </a:r>
          </a:p>
          <a:p>
            <a:pPr lvl="1"/>
            <a:r>
              <a:rPr lang="en-US" dirty="0"/>
              <a:t>Note: you will only receive list of Dept ID’s that have been used for travel in Concur</a:t>
            </a:r>
          </a:p>
          <a:p>
            <a:r>
              <a:rPr lang="en-US" dirty="0"/>
              <a:t>Filter Approval Status to review the “Unassigned” and “Not Submitted” charges</a:t>
            </a:r>
          </a:p>
          <a:p>
            <a:r>
              <a:rPr lang="en-US" dirty="0"/>
              <a:t>Compare report with travelers Concur Expense page and assist with adding charges to a report (Unassigned)</a:t>
            </a:r>
          </a:p>
          <a:p>
            <a:r>
              <a:rPr lang="en-US" dirty="0"/>
              <a:t>Clear alerts so the report can be submitted (Not Submitted)</a:t>
            </a:r>
          </a:p>
          <a:p>
            <a:r>
              <a:rPr lang="en-US" dirty="0"/>
              <a:t>Have the traveler </a:t>
            </a:r>
            <a:r>
              <a:rPr lang="en-US" b="1" dirty="0"/>
              <a:t>Submit</a:t>
            </a:r>
            <a:r>
              <a:rPr lang="en-US" dirty="0"/>
              <a:t> the Expense Report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8F088E-2563-4EFA-A827-EE15BD9EBD5B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C7964DBB-0771-48C5-AC52-3DC6EB4F3315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A0FE5B-B6B7-4BD7-9812-E208DD01125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3F65B8BC-C975-44DF-9EAB-CC556698856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3E3BD5-E3E2-4DEE-A500-604DEF20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ACTION – CREDIT CARD REPORT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9C05CE-4121-4D85-AD53-D1A672E4F228}"/>
              </a:ext>
            </a:extLst>
          </p:cNvPr>
          <p:cNvSpPr txBox="1"/>
          <p:nvPr/>
        </p:nvSpPr>
        <p:spPr bwMode="auto">
          <a:xfrm>
            <a:off x="457200" y="214833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z="2800" dirty="0">
              <a:solidFill>
                <a:srgbClr val="2955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76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F639-7076-4656-BD0E-B06A43CC7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HOW TO BECOME A DELEGATE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1D090-772B-42A5-9C0D-CA124FC9B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Concur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C5F66-7B6C-4CD3-844A-68687260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3A4F-0024-4956-9EA1-35242CF42B3B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7F6DC-E830-4FB9-9000-F87FACD34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EB4627-764E-4956-AAA8-9BF00A666F4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12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BE1E1D-609C-49CF-8199-9DA856EC20F5}"/>
              </a:ext>
            </a:extLst>
          </p:cNvPr>
          <p:cNvSpPr>
            <a:spLocks noGrp="1"/>
          </p:cNvSpPr>
          <p:nvPr>
            <p:ph idx="26"/>
          </p:nvPr>
        </p:nvSpPr>
        <p:spPr/>
        <p:txBody>
          <a:bodyPr/>
          <a:lstStyle/>
          <a:p>
            <a:r>
              <a:rPr lang="en-US" sz="1600" dirty="0"/>
              <a:t>A delegate can: review credit card charges, prepare Expense Reports, add receipts and comments  on behalf of a traveler.</a:t>
            </a:r>
          </a:p>
          <a:p>
            <a:r>
              <a:rPr lang="en-US" sz="1600" dirty="0"/>
              <a:t>To be added as a delegate, ask the traveler to add you as a delegate (Profile/Profile Settings/Request Delegate) or contact Poly Travel.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8F088E-2563-4EFA-A827-EE15BD9EBD5B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C7964DBB-0771-48C5-AC52-3DC6EB4F3315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A0FE5B-B6B7-4BD7-9812-E208DD01125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3F65B8BC-C975-44DF-9EAB-CC556698856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3E3BD5-E3E2-4DEE-A500-604DEF20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BECOME A DELEGATE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9C05CE-4121-4D85-AD53-D1A672E4F228}"/>
              </a:ext>
            </a:extLst>
          </p:cNvPr>
          <p:cNvSpPr txBox="1"/>
          <p:nvPr/>
        </p:nvSpPr>
        <p:spPr bwMode="auto">
          <a:xfrm>
            <a:off x="457200" y="214833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z="2800" dirty="0">
              <a:solidFill>
                <a:srgbClr val="29551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0548CC-18B0-490E-8163-440BAF96D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762" y="2148337"/>
            <a:ext cx="5547102" cy="2374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4255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F639-7076-4656-BD0E-B06A43CC7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Clean up of “Legacy” Expense Reports with Actuals for meal expenses.</a:t>
            </a:r>
            <a:b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New Meal Per Diem begins January 1,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1D090-772B-42A5-9C0D-CA124FC9B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302381"/>
            <a:ext cx="7792510" cy="112514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Concur Clean UP 2023 reports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C5F66-7B6C-4CD3-844A-68687260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3A4F-0024-4956-9EA1-35242CF42B3B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7F6DC-E830-4FB9-9000-F87FACD34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EB4627-764E-4956-AAA8-9BF00A666F4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19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F639-7076-4656-BD0E-B06A43CC7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HOW TO REOPEN A REQUEST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1D090-772B-42A5-9C0D-CA124FC9B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Concur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C5F66-7B6C-4CD3-844A-68687260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3A4F-0024-4956-9EA1-35242CF42B3B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7F6DC-E830-4FB9-9000-F87FACD34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EB4627-764E-4956-AAA8-9BF00A666F4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50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BE1E1D-609C-49CF-8199-9DA856EC20F5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57200" y="990600"/>
            <a:ext cx="4248150" cy="36065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Email Poly Travel to reopen an approved request. </a:t>
            </a:r>
          </a:p>
          <a:p>
            <a:pPr marL="0" indent="0">
              <a:buNone/>
            </a:pP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polytravel@calpoly.edu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Provide the traveler name, Trip Name, and 4 digit Request ID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8F088E-2563-4EFA-A827-EE15BD9EBD5B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C7964DBB-0771-48C5-AC52-3DC6EB4F3315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A0FE5B-B6B7-4BD7-9812-E208DD01125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3F65B8BC-C975-44DF-9EAB-CC556698856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3E3BD5-E3E2-4DEE-A500-604DEF20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REOPEN AN APPROVED REQUEST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9C05CE-4121-4D85-AD53-D1A672E4F228}"/>
              </a:ext>
            </a:extLst>
          </p:cNvPr>
          <p:cNvSpPr txBox="1"/>
          <p:nvPr/>
        </p:nvSpPr>
        <p:spPr bwMode="auto">
          <a:xfrm>
            <a:off x="457200" y="214833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z="2800" dirty="0">
              <a:solidFill>
                <a:srgbClr val="29551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EB0AED-4394-4DB5-98E1-A3771746A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475" y="864914"/>
            <a:ext cx="2062162" cy="341367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46A44A-EAFA-4A22-9759-0FE8F63D539E}"/>
              </a:ext>
            </a:extLst>
          </p:cNvPr>
          <p:cNvSpPr/>
          <p:nvPr/>
        </p:nvSpPr>
        <p:spPr>
          <a:xfrm>
            <a:off x="5978525" y="3162300"/>
            <a:ext cx="1435100" cy="3492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F639-7076-4656-BD0E-B06A43CC7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HOW TO CREATE EXPENSE REPORT FROM AN APPROVED REQUEST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1D090-772B-42A5-9C0D-CA124FC9B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Concur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C5F66-7B6C-4CD3-844A-68687260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3A4F-0024-4956-9EA1-35242CF42B3B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7F6DC-E830-4FB9-9000-F87FACD34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EB4627-764E-4956-AAA8-9BF00A666F4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13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BE1E1D-609C-49CF-8199-9DA856EC20F5}"/>
              </a:ext>
            </a:extLst>
          </p:cNvPr>
          <p:cNvSpPr>
            <a:spLocks noGrp="1"/>
          </p:cNvSpPr>
          <p:nvPr>
            <p:ph idx="26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Click the “Requests” header</a:t>
            </a:r>
          </a:p>
          <a:p>
            <a:pPr marL="457200" indent="-457200">
              <a:buAutoNum type="arabicPeriod"/>
            </a:pPr>
            <a:r>
              <a:rPr lang="en-US" dirty="0"/>
              <a:t>Select the tile for the specific trip request to open your approved travel request</a:t>
            </a:r>
          </a:p>
          <a:p>
            <a:pPr marL="457200" indent="-457200">
              <a:buAutoNum type="arabicPeriod"/>
            </a:pPr>
            <a:r>
              <a:rPr lang="en-US" dirty="0"/>
              <a:t>Then click “Create Expense Report” to start the report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8F088E-2563-4EFA-A827-EE15BD9EBD5B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C7964DBB-0771-48C5-AC52-3DC6EB4F3315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A0FE5B-B6B7-4BD7-9812-E208DD01125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3F65B8BC-C975-44DF-9EAB-CC556698856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3E3BD5-E3E2-4DEE-A500-604DEF20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CREATE EXPENSE REPORT FROM AN APPROVED REQUEST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9C05CE-4121-4D85-AD53-D1A672E4F228}"/>
              </a:ext>
            </a:extLst>
          </p:cNvPr>
          <p:cNvSpPr txBox="1"/>
          <p:nvPr/>
        </p:nvSpPr>
        <p:spPr bwMode="auto">
          <a:xfrm>
            <a:off x="457200" y="214833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z="2800" dirty="0">
              <a:solidFill>
                <a:srgbClr val="29551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05D10B-15CA-BF2B-259F-FE4DED746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98" y="2517592"/>
            <a:ext cx="3324001" cy="1897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7B7A3B-8DC2-299F-A4FA-69234F57E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2976340"/>
            <a:ext cx="4235451" cy="980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5919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F639-7076-4656-BD0E-B06A43CC7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HOW TO ADD A REQUEST TO ALREADY CREATED EXPENSE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1D090-772B-42A5-9C0D-CA124FC9B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Concur Report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C5F66-7B6C-4CD3-844A-68687260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3A4F-0024-4956-9EA1-35242CF42B3B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7F6DC-E830-4FB9-9000-F87FACD34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EB4627-764E-4956-AAA8-9BF00A666F4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72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BE1E1D-609C-49CF-8199-9DA856EC20F5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57200" y="990600"/>
            <a:ext cx="6187440" cy="360653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Open the Expense Report and click “Report Details” then “Manage Requests”</a:t>
            </a:r>
          </a:p>
          <a:p>
            <a:pPr marL="457200" indent="-457200">
              <a:buAutoNum type="arabicPeriod"/>
            </a:pPr>
            <a:r>
              <a:rPr lang="en-US" dirty="0"/>
              <a:t>A popup will appear. Click “Add”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8F088E-2563-4EFA-A827-EE15BD9EBD5B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C7964DBB-0771-48C5-AC52-3DC6EB4F3315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A0FE5B-B6B7-4BD7-9812-E208DD01125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3F65B8BC-C975-44DF-9EAB-CC556698856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3E3BD5-E3E2-4DEE-A500-604DEF20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ADD A REQUEST TO ALREADY CREATED EXPENSE REPORT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9C05CE-4121-4D85-AD53-D1A672E4F228}"/>
              </a:ext>
            </a:extLst>
          </p:cNvPr>
          <p:cNvSpPr txBox="1"/>
          <p:nvPr/>
        </p:nvSpPr>
        <p:spPr bwMode="auto">
          <a:xfrm>
            <a:off x="457200" y="214833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z="2800" dirty="0">
              <a:solidFill>
                <a:srgbClr val="29551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A9E551-1592-D068-58B3-41FF21557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022"/>
          <a:stretch/>
        </p:blipFill>
        <p:spPr>
          <a:xfrm>
            <a:off x="6785610" y="1334092"/>
            <a:ext cx="1729740" cy="2919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191FF8-96B4-47E8-C9E3-EDC3B91237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47" b="20302"/>
          <a:stretch/>
        </p:blipFill>
        <p:spPr>
          <a:xfrm>
            <a:off x="736583" y="2605537"/>
            <a:ext cx="5095275" cy="1253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CC609D2-BBA6-8F7E-E63A-FA6F6F3D8F42}"/>
              </a:ext>
            </a:extLst>
          </p:cNvPr>
          <p:cNvCxnSpPr>
            <a:cxnSpLocks/>
          </p:cNvCxnSpPr>
          <p:nvPr/>
        </p:nvCxnSpPr>
        <p:spPr>
          <a:xfrm>
            <a:off x="6489400" y="2111642"/>
            <a:ext cx="409541" cy="209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AB3E0BC-06C4-4141-2952-A292442CC7E9}"/>
              </a:ext>
            </a:extLst>
          </p:cNvPr>
          <p:cNvCxnSpPr>
            <a:cxnSpLocks/>
          </p:cNvCxnSpPr>
          <p:nvPr/>
        </p:nvCxnSpPr>
        <p:spPr>
          <a:xfrm>
            <a:off x="6470720" y="3723586"/>
            <a:ext cx="387280" cy="1984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5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BE1E1D-609C-49CF-8199-9DA856EC20F5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57200" y="990600"/>
            <a:ext cx="3665220" cy="3606531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Select the available approved requests to attach to the expense report and click “Add to Report”</a:t>
            </a:r>
          </a:p>
          <a:p>
            <a:pPr marL="857250" lvl="1" indent="-457200"/>
            <a:r>
              <a:rPr lang="en-US" dirty="0"/>
              <a:t>Note: Only approved requests will be available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The approved request will show at the top of the Expense Report in a box titled “Request”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8F088E-2563-4EFA-A827-EE15BD9EBD5B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C7964DBB-0771-48C5-AC52-3DC6EB4F3315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A0FE5B-B6B7-4BD7-9812-E208DD01125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3F65B8BC-C975-44DF-9EAB-CC556698856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3E3BD5-E3E2-4DEE-A500-604DEF20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ADD A REQUEST TO ALREADY CREATED EXPENSE REPORT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9C05CE-4121-4D85-AD53-D1A672E4F228}"/>
              </a:ext>
            </a:extLst>
          </p:cNvPr>
          <p:cNvSpPr txBox="1"/>
          <p:nvPr/>
        </p:nvSpPr>
        <p:spPr bwMode="auto">
          <a:xfrm>
            <a:off x="457200" y="214833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z="2800" dirty="0">
              <a:solidFill>
                <a:srgbClr val="29551A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F5FA6C-454D-2D0A-8E11-691C2BCB7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91" y="1231675"/>
            <a:ext cx="1327150" cy="2205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E7C471-04B0-754F-44FF-1D4EF06B7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445" y="1216604"/>
            <a:ext cx="2264492" cy="854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B7FB02-25A3-A77D-B7A1-6E699BB8B8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16" b="19005"/>
          <a:stretch/>
        </p:blipFill>
        <p:spPr>
          <a:xfrm>
            <a:off x="6240445" y="2330456"/>
            <a:ext cx="2264492" cy="1947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BDAA83-11A4-C5FC-3EC1-43A4341D5A8D}"/>
              </a:ext>
            </a:extLst>
          </p:cNvPr>
          <p:cNvCxnSpPr>
            <a:cxnSpLocks/>
          </p:cNvCxnSpPr>
          <p:nvPr/>
        </p:nvCxnSpPr>
        <p:spPr>
          <a:xfrm flipV="1">
            <a:off x="3870960" y="3581400"/>
            <a:ext cx="2369485" cy="3304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755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1D090-772B-42A5-9C0D-CA124FC9B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Appendix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C5F66-7B6C-4CD3-844A-68687260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3A4F-0024-4956-9EA1-35242CF42B3B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7F6DC-E830-4FB9-9000-F87FACD34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EB4627-764E-4956-AAA8-9BF00A666F4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83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F639-7076-4656-BD0E-B06A43CC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45" y="309298"/>
            <a:ext cx="7792510" cy="1277277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 Resources &amp; </a:t>
            </a:r>
            <a:r>
              <a:rPr lang="en-US" sz="28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GUides</a:t>
            </a:r>
            <a:b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https://afd.calpoly.edu/travel/resources/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C5F66-7B6C-4CD3-844A-68687260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3A4F-0024-4956-9EA1-35242CF42B3B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7F6DC-E830-4FB9-9000-F87FACD34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EB4627-764E-4956-AAA8-9BF00A666F4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775204-1461-4D56-B75C-42A33EBA6263}"/>
              </a:ext>
            </a:extLst>
          </p:cNvPr>
          <p:cNvSpPr>
            <a:spLocks noGrp="1"/>
          </p:cNvSpPr>
          <p:nvPr>
            <p:ph idx="2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29551A"/>
                </a:solidFill>
              </a:rPr>
              <a:t>Submitting Expense Reports for 2023 travel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to read and review Concur Reports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Approved and Open with no Expense Report (including Closed Requests)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Unassigned Credit Card Transactions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to become a Delegate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to Reopen a Request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to Create an Expense Report from an APPROVED Request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to add an APPROVED Request to an already created Expense Report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ECC992-F529-4744-9EE1-857F2946D477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C7964DBB-0771-48C5-AC52-3DC6EB4F3315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70EFAB-031B-41CC-9A9D-CC5765101F9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3F65B8BC-C975-44DF-9EAB-CC556698856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AC9EFD-45E5-489B-9CE9-39FE8487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64717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F639-7076-4656-BD0E-B06A43CC7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Request Approved &amp; Open with No Expense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1D090-772B-42A5-9C0D-CA124FC9B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Concur Report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C5F66-7B6C-4CD3-844A-68687260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3A4F-0024-4956-9EA1-35242CF42B3B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7F6DC-E830-4FB9-9000-F87FACD34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EB4627-764E-4956-AAA8-9BF00A666F4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43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EC6BB5-C80C-4E14-825D-9612B35FEAD3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57200" y="990601"/>
            <a:ext cx="8229600" cy="1253063"/>
          </a:xfrm>
        </p:spPr>
        <p:txBody>
          <a:bodyPr/>
          <a:lstStyle/>
          <a:p>
            <a:r>
              <a:rPr lang="en-US" dirty="0"/>
              <a:t>The same report will be sent to all areas</a:t>
            </a:r>
          </a:p>
          <a:p>
            <a:r>
              <a:rPr lang="en-US" dirty="0"/>
              <a:t>Data is listed earliest to latest reports and includes CLOSED Requests*</a:t>
            </a:r>
          </a:p>
          <a:p>
            <a:r>
              <a:rPr lang="en-US" dirty="0"/>
              <a:t>Columns and their information: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D0167F-6D6F-42F4-A8D0-EE0A574549C8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C7964DBB-0771-48C5-AC52-3DC6EB4F3315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538481-A957-40BA-AD52-EC94A431A11E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3F65B8BC-C975-44DF-9EAB-CC556698856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6FA9D3-FBDC-4E80-BD3D-7C785CA8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APPROVED AND OPEN WITH NO EXPENSE REPORT</a:t>
            </a:r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5CDBAE55-23C2-230F-236C-92ACD309B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60398" y="2433756"/>
            <a:ext cx="3765550" cy="1770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243ABE7A-C3F4-5B82-E3E5-C8C55CB62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329" y="2749549"/>
            <a:ext cx="3670302" cy="959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CC44EE-2F26-9BB6-AC7A-5E4DEF39F50B}"/>
              </a:ext>
            </a:extLst>
          </p:cNvPr>
          <p:cNvSpPr/>
          <p:nvPr/>
        </p:nvSpPr>
        <p:spPr>
          <a:xfrm>
            <a:off x="660398" y="3718119"/>
            <a:ext cx="3765550" cy="1165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3CCC72-18D0-6D76-5AE5-B1DEC807F8BE}"/>
              </a:ext>
            </a:extLst>
          </p:cNvPr>
          <p:cNvSpPr/>
          <p:nvPr/>
        </p:nvSpPr>
        <p:spPr>
          <a:xfrm>
            <a:off x="4868861" y="2927348"/>
            <a:ext cx="3551239" cy="1873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51DFB0-E47F-4847-89DC-C49023749951}"/>
              </a:ext>
            </a:extLst>
          </p:cNvPr>
          <p:cNvSpPr txBox="1"/>
          <p:nvPr/>
        </p:nvSpPr>
        <p:spPr bwMode="auto">
          <a:xfrm>
            <a:off x="4809329" y="40513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100" dirty="0">
                <a:solidFill>
                  <a:srgbClr val="29551A"/>
                </a:solidFill>
              </a:rPr>
              <a:t>*</a:t>
            </a:r>
            <a:r>
              <a:rPr lang="en-US" sz="2800" dirty="0">
                <a:solidFill>
                  <a:srgbClr val="29551A"/>
                </a:solidFill>
              </a:rPr>
              <a:t> </a:t>
            </a:r>
            <a:r>
              <a:rPr lang="en-US" sz="1100" i="1" dirty="0">
                <a:solidFill>
                  <a:srgbClr val="29551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Closed Requests = 60 days past travel end date</a:t>
            </a:r>
          </a:p>
        </p:txBody>
      </p:sp>
    </p:spTree>
    <p:extLst>
      <p:ext uri="{BB962C8B-B14F-4D97-AF65-F5344CB8AC3E}">
        <p14:creationId xmlns:p14="http://schemas.microsoft.com/office/powerpoint/2010/main" val="1931651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E27BD5-2979-3ED2-C299-05810757C317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57200" y="990600"/>
            <a:ext cx="4114800" cy="3606531"/>
          </a:xfrm>
        </p:spPr>
        <p:txBody>
          <a:bodyPr/>
          <a:lstStyle/>
          <a:p>
            <a:r>
              <a:rPr lang="en-US" b="1" dirty="0"/>
              <a:t>Days Aged from Travel End Date</a:t>
            </a:r>
            <a:r>
              <a:rPr lang="en-US" dirty="0"/>
              <a:t>: # of days that a request is open without an expense report.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9 days: Travel ended Nov. 18th, so the days aged on Nov. 27</a:t>
            </a:r>
            <a:r>
              <a:rPr lang="en-US" baseline="30000" dirty="0"/>
              <a:t>th</a:t>
            </a:r>
            <a:r>
              <a:rPr lang="en-US" dirty="0"/>
              <a:t> is 9 days</a:t>
            </a:r>
          </a:p>
          <a:p>
            <a:pPr lvl="1"/>
            <a:r>
              <a:rPr lang="en-US" dirty="0"/>
              <a:t>-18 days: Travel end date is Dec. 15th so the trip ends in 18 days</a:t>
            </a:r>
          </a:p>
          <a:p>
            <a:pPr lvl="1"/>
            <a:r>
              <a:rPr lang="en-US" dirty="0"/>
              <a:t>388 days: Travel end date was Nov. 4, 2022 so this Request has had no expense report for 388 days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EAE870-1422-6008-1AF1-C5271668724B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12A3F8F5-564E-4C5D-9638-DA90A0ADC54D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291EB-7015-B88C-B4F9-A93D139E964E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DA7B527-9B82-42CB-9B2E-7332CFA9DE5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DE15DB-07A4-72DC-E6D2-0B6C9448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APPROVED AND OPEN WITH NO EXPENSE REPORT</a:t>
            </a:r>
          </a:p>
        </p:txBody>
      </p:sp>
      <p:pic>
        <p:nvPicPr>
          <p:cNvPr id="6" name="Content Placeholder 18">
            <a:extLst>
              <a:ext uri="{FF2B5EF4-FFF2-40B4-BE49-F238E27FC236}">
                <a16:creationId xmlns:a16="http://schemas.microsoft.com/office/drawing/2014/main" id="{331D4E2E-3393-6648-AFD6-8DD4019B5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97449" y="1544289"/>
            <a:ext cx="3536951" cy="2154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EFBC2A-EBF9-CABE-65D9-B0CF04EDA812}"/>
              </a:ext>
            </a:extLst>
          </p:cNvPr>
          <p:cNvSpPr/>
          <p:nvPr/>
        </p:nvSpPr>
        <p:spPr>
          <a:xfrm>
            <a:off x="5045075" y="1673936"/>
            <a:ext cx="3441698" cy="1667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4A9557-B326-E2AA-3AFA-B95950008E20}"/>
              </a:ext>
            </a:extLst>
          </p:cNvPr>
          <p:cNvCxnSpPr>
            <a:cxnSpLocks/>
          </p:cNvCxnSpPr>
          <p:nvPr/>
        </p:nvCxnSpPr>
        <p:spPr>
          <a:xfrm flipV="1">
            <a:off x="4495800" y="1939659"/>
            <a:ext cx="1181100" cy="5368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D5EAE8-5CAF-D043-1C01-71121C6B097A}"/>
              </a:ext>
            </a:extLst>
          </p:cNvPr>
          <p:cNvCxnSpPr>
            <a:cxnSpLocks/>
          </p:cNvCxnSpPr>
          <p:nvPr/>
        </p:nvCxnSpPr>
        <p:spPr>
          <a:xfrm flipV="1">
            <a:off x="4495800" y="2122058"/>
            <a:ext cx="1181100" cy="8854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A02255-418A-8A40-E058-7A73DC5FCA2F}"/>
              </a:ext>
            </a:extLst>
          </p:cNvPr>
          <p:cNvCxnSpPr>
            <a:cxnSpLocks/>
          </p:cNvCxnSpPr>
          <p:nvPr/>
        </p:nvCxnSpPr>
        <p:spPr>
          <a:xfrm flipV="1">
            <a:off x="4495800" y="3396820"/>
            <a:ext cx="1112520" cy="235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105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397A5F-B7EB-36CF-818B-967B0405BEFA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57200" y="990600"/>
            <a:ext cx="4221480" cy="3606531"/>
          </a:xfrm>
        </p:spPr>
        <p:txBody>
          <a:bodyPr/>
          <a:lstStyle/>
          <a:p>
            <a:r>
              <a:rPr lang="en-US" dirty="0"/>
              <a:t>Expense Report Status will be filtered to show: </a:t>
            </a:r>
          </a:p>
          <a:p>
            <a:pPr lvl="1"/>
            <a:r>
              <a:rPr lang="en-US" dirty="0"/>
              <a:t>“Not Submitted”</a:t>
            </a:r>
          </a:p>
          <a:p>
            <a:pPr lvl="1"/>
            <a:r>
              <a:rPr lang="en-US" dirty="0"/>
              <a:t>“Sent Back to User”</a:t>
            </a:r>
          </a:p>
          <a:p>
            <a:pPr lvl="1"/>
            <a:r>
              <a:rPr lang="en-US" dirty="0"/>
              <a:t>Blank fields*</a:t>
            </a:r>
          </a:p>
          <a:p>
            <a:r>
              <a:rPr lang="en-US" dirty="0"/>
              <a:t>All other statuses (“Pending Approval” &amp; “Approved”) are not included as those reports have been submitted.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718BA6-28B9-61E9-3349-B60433BDF5D6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12A3F8F5-564E-4C5D-9638-DA90A0ADC54D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E3BE7-E58F-C36D-44C3-1D5A83DD8C1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DA7B527-9B82-42CB-9B2E-7332CFA9DE5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91A7DE-0B12-27B4-6AF2-0A308213B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APPROVED AND OPEN WITH NO EXPENSE REPORT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433BCAE-64B7-5B2E-03D1-F076DD0DC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67300" y="1938965"/>
            <a:ext cx="3535680" cy="1379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3EA03A-9B28-5967-3F78-D3B158926414}"/>
              </a:ext>
            </a:extLst>
          </p:cNvPr>
          <p:cNvCxnSpPr>
            <a:cxnSpLocks/>
          </p:cNvCxnSpPr>
          <p:nvPr/>
        </p:nvCxnSpPr>
        <p:spPr>
          <a:xfrm>
            <a:off x="3276600" y="2004060"/>
            <a:ext cx="2335530" cy="3184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DDFC5F3-3882-95BC-E88B-C016435D58E4}"/>
              </a:ext>
            </a:extLst>
          </p:cNvPr>
          <p:cNvSpPr/>
          <p:nvPr/>
        </p:nvSpPr>
        <p:spPr>
          <a:xfrm>
            <a:off x="5122068" y="2105031"/>
            <a:ext cx="3439319" cy="1500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E1E404-627F-45D2-8C4F-A37D725CD055}"/>
              </a:ext>
            </a:extLst>
          </p:cNvPr>
          <p:cNvSpPr txBox="1"/>
          <p:nvPr/>
        </p:nvSpPr>
        <p:spPr bwMode="auto">
          <a:xfrm>
            <a:off x="5450093" y="3885173"/>
            <a:ext cx="2770094" cy="31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100" dirty="0">
                <a:solidFill>
                  <a:srgbClr val="29551A"/>
                </a:solidFill>
              </a:rPr>
              <a:t>*</a:t>
            </a:r>
            <a:r>
              <a:rPr lang="en-US" sz="1100" i="1" dirty="0">
                <a:solidFill>
                  <a:srgbClr val="29551A"/>
                </a:solidFill>
              </a:rPr>
              <a:t>Blank Fields = Expense Report not created</a:t>
            </a:r>
          </a:p>
        </p:txBody>
      </p:sp>
    </p:spTree>
    <p:extLst>
      <p:ext uri="{BB962C8B-B14F-4D97-AF65-F5344CB8AC3E}">
        <p14:creationId xmlns:p14="http://schemas.microsoft.com/office/powerpoint/2010/main" val="1962253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397A5F-B7EB-36CF-818B-967B0405BEFA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57200" y="990600"/>
            <a:ext cx="4861560" cy="3606531"/>
          </a:xfrm>
        </p:spPr>
        <p:txBody>
          <a:bodyPr/>
          <a:lstStyle/>
          <a:p>
            <a:r>
              <a:rPr lang="en-US" dirty="0"/>
              <a:t>Travel Request Closed Y/N: in this example, Column K has been filtered </a:t>
            </a:r>
          </a:p>
          <a:p>
            <a:pPr lvl="1"/>
            <a:r>
              <a:rPr lang="en-US" dirty="0"/>
              <a:t>To only show the Request that have </a:t>
            </a:r>
            <a:r>
              <a:rPr lang="en-US" b="1" dirty="0"/>
              <a:t>not</a:t>
            </a:r>
            <a:r>
              <a:rPr lang="en-US" dirty="0"/>
              <a:t> closed.</a:t>
            </a:r>
          </a:p>
          <a:p>
            <a:pPr lvl="1"/>
            <a:r>
              <a:rPr lang="en-US" dirty="0"/>
              <a:t>The Report will be sent to you with only open Requests.</a:t>
            </a:r>
          </a:p>
          <a:p>
            <a:r>
              <a:rPr lang="en-US" dirty="0"/>
              <a:t>The 2nd report (credit card charges) may be a trip with a closed Request. </a:t>
            </a:r>
          </a:p>
          <a:p>
            <a:pPr lvl="1"/>
            <a:r>
              <a:rPr lang="en-US" dirty="0"/>
              <a:t>Can filter to show both open and closed Requests to find the Request to reopen </a:t>
            </a:r>
          </a:p>
          <a:p>
            <a:pPr lvl="1"/>
            <a:r>
              <a:rPr lang="en-US" dirty="0"/>
              <a:t>How to reopen a Request will be shown later in this presentation.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718BA6-28B9-61E9-3349-B60433BDF5D6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12A3F8F5-564E-4C5D-9638-DA90A0ADC54D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E3BE7-E58F-C36D-44C3-1D5A83DD8C1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DA7B527-9B82-42CB-9B2E-7332CFA9DE5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91A7DE-0B12-27B4-6AF2-0A308213B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APPROVED AND OPEN WITH NO EXPENSE REPORT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433BCAE-64B7-5B2E-03D1-F076DD0DC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70220" y="2185654"/>
            <a:ext cx="3116580" cy="1216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D6A625F-93E7-5B1F-49C9-D48D66A3B83B}"/>
              </a:ext>
            </a:extLst>
          </p:cNvPr>
          <p:cNvCxnSpPr>
            <a:cxnSpLocks/>
          </p:cNvCxnSpPr>
          <p:nvPr/>
        </p:nvCxnSpPr>
        <p:spPr>
          <a:xfrm>
            <a:off x="5318760" y="1531620"/>
            <a:ext cx="3169920" cy="754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92C8B50-5924-EFC2-55E6-954ED191AF44}"/>
              </a:ext>
            </a:extLst>
          </p:cNvPr>
          <p:cNvSpPr/>
          <p:nvPr/>
        </p:nvSpPr>
        <p:spPr>
          <a:xfrm>
            <a:off x="5617369" y="2326487"/>
            <a:ext cx="3026570" cy="1500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1B728B-8865-D053-227E-5E5676F17102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57200" y="990600"/>
            <a:ext cx="4267200" cy="3606531"/>
          </a:xfrm>
        </p:spPr>
        <p:txBody>
          <a:bodyPr/>
          <a:lstStyle/>
          <a:p>
            <a:r>
              <a:rPr lang="en-US" dirty="0"/>
              <a:t>All Requests have been Approved</a:t>
            </a:r>
          </a:p>
          <a:p>
            <a:r>
              <a:rPr lang="en-US" dirty="0"/>
              <a:t>If the request has been sent back to the traveler for corrections,</a:t>
            </a:r>
          </a:p>
          <a:p>
            <a:pPr lvl="1"/>
            <a:r>
              <a:rPr lang="en-US" dirty="0"/>
              <a:t>Column M would show “Y”</a:t>
            </a:r>
          </a:p>
          <a:p>
            <a:pPr lvl="1"/>
            <a:r>
              <a:rPr lang="en-US" dirty="0"/>
              <a:t>In this example, the requests on report have not been sent back.</a:t>
            </a:r>
          </a:p>
          <a:p>
            <a:r>
              <a:rPr lang="en-US" dirty="0"/>
              <a:t>Column N shows the total amount that was approved on the request</a:t>
            </a:r>
          </a:p>
          <a:p>
            <a:pPr lvl="1"/>
            <a:r>
              <a:rPr lang="en-US" dirty="0"/>
              <a:t>$0 may be “Liability/Unfunded Only” and can be </a:t>
            </a:r>
            <a:r>
              <a:rPr lang="en-US" b="1" dirty="0"/>
              <a:t>closed </a:t>
            </a:r>
            <a:r>
              <a:rPr lang="en-US" dirty="0"/>
              <a:t>without the need of an Expense Report.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077F88-DC7A-38FD-D887-9D7F761F50D7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12A3F8F5-564E-4C5D-9638-DA90A0ADC54D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EEEA4-FA7A-8046-EA07-8675C6DACBD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DA7B527-9B82-42CB-9B2E-7332CFA9DE5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61A0D0-4D72-844E-E669-851AF8AA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APPROVED AND OPEN WITH NO EXPENSE REPORT</a:t>
            </a:r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ADCE7749-7595-3D38-6ED6-B51A7A34F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40202" y="2148840"/>
            <a:ext cx="3627547" cy="1284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45D88D-E90D-6A50-F89B-5387EE6B8CA2}"/>
              </a:ext>
            </a:extLst>
          </p:cNvPr>
          <p:cNvCxnSpPr>
            <a:cxnSpLocks/>
          </p:cNvCxnSpPr>
          <p:nvPr/>
        </p:nvCxnSpPr>
        <p:spPr>
          <a:xfrm>
            <a:off x="4572000" y="1230678"/>
            <a:ext cx="678180" cy="12077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7C03BB-0361-5DD5-82BB-3398B6FD79F6}"/>
              </a:ext>
            </a:extLst>
          </p:cNvPr>
          <p:cNvCxnSpPr>
            <a:cxnSpLocks/>
          </p:cNvCxnSpPr>
          <p:nvPr/>
        </p:nvCxnSpPr>
        <p:spPr>
          <a:xfrm>
            <a:off x="4572000" y="1662010"/>
            <a:ext cx="1760220" cy="5858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4C8958-F895-EFAC-5D39-57016DC9A09D}"/>
              </a:ext>
            </a:extLst>
          </p:cNvPr>
          <p:cNvCxnSpPr>
            <a:cxnSpLocks/>
          </p:cNvCxnSpPr>
          <p:nvPr/>
        </p:nvCxnSpPr>
        <p:spPr>
          <a:xfrm flipV="1">
            <a:off x="4727996" y="3280404"/>
            <a:ext cx="3440644" cy="7639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1A3FD9D-B690-9C77-4E4A-C7054C157BB2}"/>
              </a:ext>
            </a:extLst>
          </p:cNvPr>
          <p:cNvSpPr/>
          <p:nvPr/>
        </p:nvSpPr>
        <p:spPr>
          <a:xfrm>
            <a:off x="5088731" y="2268143"/>
            <a:ext cx="3500225" cy="1500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76825"/>
      </p:ext>
    </p:extLst>
  </p:cSld>
  <p:clrMapOvr>
    <a:masterClrMapping/>
  </p:clrMapOvr>
</p:sld>
</file>

<file path=ppt/theme/theme1.xml><?xml version="1.0" encoding="utf-8"?>
<a:theme xmlns:a="http://schemas.openxmlformats.org/drawingml/2006/main" name="CP_PowerpointTheme">
  <a:themeElements>
    <a:clrScheme name="Cal Poly Theme 1">
      <a:dk1>
        <a:srgbClr val="000000"/>
      </a:dk1>
      <a:lt1>
        <a:sysClr val="window" lastClr="FFFFFF"/>
      </a:lt1>
      <a:dk2>
        <a:srgbClr val="143B1E"/>
      </a:dk2>
      <a:lt2>
        <a:srgbClr val="EEECE1"/>
      </a:lt2>
      <a:accent1>
        <a:srgbClr val="857756"/>
      </a:accent1>
      <a:accent2>
        <a:srgbClr val="7E7462"/>
      </a:accent2>
      <a:accent3>
        <a:srgbClr val="3B3523"/>
      </a:accent3>
      <a:accent4>
        <a:srgbClr val="4F512F"/>
      </a:accent4>
      <a:accent5>
        <a:srgbClr val="273015"/>
      </a:accent5>
      <a:accent6>
        <a:srgbClr val="C6C0B7"/>
      </a:accent6>
      <a:hlink>
        <a:srgbClr val="857756"/>
      </a:hlink>
      <a:folHlink>
        <a:srgbClr val="7E7462"/>
      </a:folHlink>
    </a:clrScheme>
    <a:fontScheme name="Custom 2">
      <a:majorFont>
        <a:latin typeface="Abolition"/>
        <a:ea typeface=""/>
        <a:cs typeface=""/>
      </a:majorFont>
      <a:minorFont>
        <a:latin typeface="Utop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normAutofit/>
      </a:bodyPr>
      <a:lstStyle>
        <a:defPPr>
          <a:defRPr sz="2800" dirty="0" smtClean="0">
            <a:solidFill>
              <a:srgbClr val="29551A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</TotalTime>
  <Words>1365</Words>
  <Application>Microsoft Office PowerPoint</Application>
  <PresentationFormat>On-screen Show (16:9)</PresentationFormat>
  <Paragraphs>185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MS PGothic</vt:lpstr>
      <vt:lpstr>MS PGothic</vt:lpstr>
      <vt:lpstr>Abolition</vt:lpstr>
      <vt:lpstr>Arial</vt:lpstr>
      <vt:lpstr>Calibri</vt:lpstr>
      <vt:lpstr>Courier New</vt:lpstr>
      <vt:lpstr>Palatino Linotype</vt:lpstr>
      <vt:lpstr>Source Sans Pro</vt:lpstr>
      <vt:lpstr>Utopia</vt:lpstr>
      <vt:lpstr>CP_PowerpointTheme</vt:lpstr>
      <vt:lpstr>PowerPoint Presentation</vt:lpstr>
      <vt:lpstr>Clean up of “Legacy” Expense Reports with Actuals for meal expenses. New Meal Per Diem begins January 1, 2024</vt:lpstr>
      <vt:lpstr>AGENDA</vt:lpstr>
      <vt:lpstr>Request Approved &amp; Open with No Expense Report</vt:lpstr>
      <vt:lpstr>APPROVED AND OPEN WITH NO EXPENSE REPORT</vt:lpstr>
      <vt:lpstr>APPROVED AND OPEN WITH NO EXPENSE REPORT</vt:lpstr>
      <vt:lpstr>APPROVED AND OPEN WITH NO EXPENSE REPORT</vt:lpstr>
      <vt:lpstr>APPROVED AND OPEN WITH NO EXPENSE REPORT</vt:lpstr>
      <vt:lpstr>APPROVED AND OPEN WITH NO EXPENSE REPORT</vt:lpstr>
      <vt:lpstr>To Close a Request</vt:lpstr>
      <vt:lpstr>Create an Expense Report</vt:lpstr>
      <vt:lpstr>Accrual of Unassigned and Unpaid Credit Card Charges</vt:lpstr>
      <vt:lpstr>HOW TO READ UNASSIGNED CREDIT CARD CHARGES Report</vt:lpstr>
      <vt:lpstr>HOW TO READ UNASSIGNED CREDIT CARD CHARGES Report</vt:lpstr>
      <vt:lpstr>HOW TO READ UNASSIGNED CREDIT CARD CHARGES Report</vt:lpstr>
      <vt:lpstr>How to read Unassigned Credit Card Charges Report</vt:lpstr>
      <vt:lpstr>ACTION – CREDIT CARD REPORT</vt:lpstr>
      <vt:lpstr>HOW TO BECOME A DELEGATE</vt:lpstr>
      <vt:lpstr>HOW TO BECOME A DELEGATE</vt:lpstr>
      <vt:lpstr>HOW TO REOPEN A REQUEST</vt:lpstr>
      <vt:lpstr>REOPEN AN APPROVED REQUEST</vt:lpstr>
      <vt:lpstr>HOW TO CREATE EXPENSE REPORT FROM AN APPROVED REQUEST</vt:lpstr>
      <vt:lpstr>HOW TO CREATE EXPENSE REPORT FROM AN APPROVED REQUEST</vt:lpstr>
      <vt:lpstr>HOW TO ADD A REQUEST TO ALREADY CREATED EXPENSE REPORT</vt:lpstr>
      <vt:lpstr>HOW TO ADD A REQUEST TO ALREADY CREATED EXPENSE REPORT</vt:lpstr>
      <vt:lpstr>HOW TO ADD A REQUEST TO ALREADY CREATED EXPENSE REPORT</vt:lpstr>
      <vt:lpstr>PowerPoint Presentation</vt:lpstr>
      <vt:lpstr>Website Resources &amp; GUides     https://afd.calpoly.edu/travel/resources/  </vt:lpstr>
    </vt:vector>
  </TitlesOfParts>
  <Company>Cal Poly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L. Albright</dc:creator>
  <cp:lastModifiedBy>Stephanie L. Albright</cp:lastModifiedBy>
  <cp:revision>29</cp:revision>
  <dcterms:created xsi:type="dcterms:W3CDTF">2023-11-27T17:43:51Z</dcterms:created>
  <dcterms:modified xsi:type="dcterms:W3CDTF">2023-11-29T23:47:47Z</dcterms:modified>
</cp:coreProperties>
</file>