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9"/>
  </p:notesMasterIdLst>
  <p:sldIdLst>
    <p:sldId id="273" r:id="rId5"/>
    <p:sldId id="261" r:id="rId6"/>
    <p:sldId id="274" r:id="rId7"/>
    <p:sldId id="270" r:id="rId8"/>
    <p:sldId id="268" r:id="rId9"/>
    <p:sldId id="264" r:id="rId10"/>
    <p:sldId id="265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312" r:id="rId35"/>
    <p:sldId id="298" r:id="rId36"/>
    <p:sldId id="299" r:id="rId37"/>
    <p:sldId id="300" r:id="rId38"/>
    <p:sldId id="301" r:id="rId39"/>
    <p:sldId id="302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433F95-DCD2-4BA5-920C-E5ADE40197C7}" v="178" dt="2023-12-05T00:31:27.5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3067" autoAdjust="0"/>
  </p:normalViewPr>
  <p:slideViewPr>
    <p:cSldViewPr snapToGrid="0">
      <p:cViewPr varScale="1">
        <p:scale>
          <a:sx n="106" d="100"/>
          <a:sy n="106" d="100"/>
        </p:scale>
        <p:origin x="64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ource Sans Pro" panose="020B0503030403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ource Sans Pro" panose="020B0503030403020204" pitchFamily="34" charset="0"/>
              </a:defRPr>
            </a:lvl1pPr>
          </a:lstStyle>
          <a:p>
            <a:fld id="{90F24886-D647-924F-9EEA-B0C1C17C1D41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ource Sans Pro" panose="020B0503030403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ource Sans Pro" panose="020B0503030403020204" pitchFamily="34" charset="0"/>
              </a:defRPr>
            </a:lvl1pPr>
          </a:lstStyle>
          <a:p>
            <a:fld id="{8C22DB7C-EB4B-1C42-94F0-7B37D59961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98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2DB7C-EB4B-1C42-94F0-7B37D599615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54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8B18A1-49E7-97A2-0661-83B8425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90000"/>
                    </a14:imgEffect>
                  </a14:imgLayer>
                </a14:imgProps>
              </a:ext>
            </a:extLst>
          </a:blip>
          <a:srcRect l="8791" b="45926"/>
          <a:stretch/>
        </p:blipFill>
        <p:spPr>
          <a:xfrm>
            <a:off x="0" y="3149600"/>
            <a:ext cx="6255136" cy="37084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6880C0A-6EA6-9960-69AC-43DF686E35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09517" y="5295372"/>
            <a:ext cx="8056347" cy="421322"/>
          </a:xfrm>
        </p:spPr>
        <p:txBody>
          <a:bodyPr>
            <a:normAutofit/>
          </a:bodyPr>
          <a:lstStyle>
            <a:lvl1pPr marL="0" indent="0" algn="l">
              <a:buNone/>
              <a:defRPr sz="2200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Cal Poly Logo">
            <a:extLst>
              <a:ext uri="{FF2B5EF4-FFF2-40B4-BE49-F238E27FC236}">
                <a16:creationId xmlns:a16="http://schemas.microsoft.com/office/drawing/2014/main" id="{B00918D2-8F3E-19CB-39C7-90162D2AC1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3306" y="493055"/>
            <a:ext cx="3440322" cy="12965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9AB365-F05A-7878-BEDA-F40435ADD8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 rot="5400000">
            <a:off x="-3093890" y="3093890"/>
            <a:ext cx="6868817" cy="6810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Source Sans Pro Semibold" panose="020B05030304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4D87D3-ADD7-0080-9049-3A3AAF29B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90000"/>
                    </a14:imgEffect>
                  </a14:imgLayer>
                </a14:imgProps>
              </a:ext>
            </a:extLst>
          </a:blip>
          <a:srcRect t="6167"/>
          <a:stretch/>
        </p:blipFill>
        <p:spPr>
          <a:xfrm>
            <a:off x="7622822" y="0"/>
            <a:ext cx="4038600" cy="3789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1C92F6-C07E-E8F7-1A19-10BE17DE6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9517" y="2110672"/>
            <a:ext cx="8805334" cy="2387600"/>
          </a:xfrm>
        </p:spPr>
        <p:txBody>
          <a:bodyPr anchor="b">
            <a:noAutofit/>
          </a:bodyPr>
          <a:lstStyle>
            <a:lvl1pPr algn="l">
              <a:defRPr sz="8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1118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L), Blank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4647E-182B-42BE-75A0-166540D78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40" y="587141"/>
            <a:ext cx="5360464" cy="137641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766F-4381-D2B8-F7AD-6FE9C7E09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F1F74B5-32D5-C2A9-47B3-A7CBE3EE71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4323" y="2637322"/>
            <a:ext cx="4901678" cy="308647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F2E25D3-C5EF-4C1D-D8FC-EB5699211F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94323" y="2194559"/>
            <a:ext cx="4901677" cy="334389"/>
          </a:xfrm>
        </p:spPr>
        <p:txBody>
          <a:bodyPr anchor="t">
            <a:normAutofit/>
          </a:bodyPr>
          <a:lstStyle>
            <a:lvl1pPr marL="0" indent="0">
              <a:buNone/>
              <a:defRPr sz="1600" b="1" i="0" spc="150" baseline="0">
                <a:solidFill>
                  <a:schemeClr val="accent2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4162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85C98-2458-9DB1-390A-2AED0F78A5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4DF5CF-6FB3-6F6B-336C-2D8C77CE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1690" t="23264" r="9657" b="5403"/>
          <a:stretch/>
        </p:blipFill>
        <p:spPr>
          <a:xfrm>
            <a:off x="4718756" y="0"/>
            <a:ext cx="7473244" cy="60592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D87CCF1-1CDC-F45A-D967-6BDEB2CC3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18756" y="0"/>
            <a:ext cx="7473244" cy="6059249"/>
          </a:xfrm>
          <a:prstGeom prst="rect">
            <a:avLst/>
          </a:prstGeom>
          <a:solidFill>
            <a:schemeClr val="tx2">
              <a:alpha val="70291"/>
            </a:schemeClr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Source Sans Pro" panose="020B0503030403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522509-5E10-B234-5B6C-BCB275792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9226" y="2587557"/>
            <a:ext cx="10610713" cy="2957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Source Sans Pro" panose="020B0503030403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CC5098-316D-DE51-D822-7AEE4FF5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40" y="587141"/>
            <a:ext cx="3230904" cy="2146331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9394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6D675-4B10-D1EA-9CB5-9CA07493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8447E1-4645-222F-7081-D10AD835B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39" y="548640"/>
            <a:ext cx="10515600" cy="72685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9271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68558D75-6DA4-3E78-262F-2B9CB7A22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72110" y="0"/>
            <a:ext cx="7130826" cy="4148488"/>
          </a:xfrm>
          <a:custGeom>
            <a:avLst/>
            <a:gdLst>
              <a:gd name="connsiteX0" fmla="*/ 0 w 7119891"/>
              <a:gd name="connsiteY0" fmla="*/ 0 h 3439816"/>
              <a:gd name="connsiteX1" fmla="*/ 5234647 w 7119891"/>
              <a:gd name="connsiteY1" fmla="*/ 0 h 3439816"/>
              <a:gd name="connsiteX2" fmla="*/ 5234647 w 7119891"/>
              <a:gd name="connsiteY2" fmla="*/ 1 h 3439816"/>
              <a:gd name="connsiteX3" fmla="*/ 7119891 w 7119891"/>
              <a:gd name="connsiteY3" fmla="*/ 1 h 3439816"/>
              <a:gd name="connsiteX4" fmla="*/ 7119891 w 7119891"/>
              <a:gd name="connsiteY4" fmla="*/ 2200977 h 3439816"/>
              <a:gd name="connsiteX5" fmla="*/ 5234650 w 7119891"/>
              <a:gd name="connsiteY5" fmla="*/ 3439816 h 3439816"/>
              <a:gd name="connsiteX6" fmla="*/ 5234646 w 7119891"/>
              <a:gd name="connsiteY6" fmla="*/ 3439816 h 3439816"/>
              <a:gd name="connsiteX0" fmla="*/ 0 w 7119891"/>
              <a:gd name="connsiteY0" fmla="*/ 0 h 4961273"/>
              <a:gd name="connsiteX1" fmla="*/ 5234647 w 7119891"/>
              <a:gd name="connsiteY1" fmla="*/ 0 h 4961273"/>
              <a:gd name="connsiteX2" fmla="*/ 5234647 w 7119891"/>
              <a:gd name="connsiteY2" fmla="*/ 1 h 4961273"/>
              <a:gd name="connsiteX3" fmla="*/ 7119891 w 7119891"/>
              <a:gd name="connsiteY3" fmla="*/ 1 h 4961273"/>
              <a:gd name="connsiteX4" fmla="*/ 7119891 w 7119891"/>
              <a:gd name="connsiteY4" fmla="*/ 2200977 h 4961273"/>
              <a:gd name="connsiteX5" fmla="*/ 5234650 w 7119891"/>
              <a:gd name="connsiteY5" fmla="*/ 3439816 h 4961273"/>
              <a:gd name="connsiteX6" fmla="*/ 5263521 w 7119891"/>
              <a:gd name="connsiteY6" fmla="*/ 4961273 h 4961273"/>
              <a:gd name="connsiteX7" fmla="*/ 0 w 7119891"/>
              <a:gd name="connsiteY7" fmla="*/ 0 h 4961273"/>
              <a:gd name="connsiteX0" fmla="*/ 0 w 7119891"/>
              <a:gd name="connsiteY0" fmla="*/ 0 h 3439816"/>
              <a:gd name="connsiteX1" fmla="*/ 5234647 w 7119891"/>
              <a:gd name="connsiteY1" fmla="*/ 0 h 3439816"/>
              <a:gd name="connsiteX2" fmla="*/ 5234647 w 7119891"/>
              <a:gd name="connsiteY2" fmla="*/ 1 h 3439816"/>
              <a:gd name="connsiteX3" fmla="*/ 7119891 w 7119891"/>
              <a:gd name="connsiteY3" fmla="*/ 1 h 3439816"/>
              <a:gd name="connsiteX4" fmla="*/ 7119891 w 7119891"/>
              <a:gd name="connsiteY4" fmla="*/ 2200977 h 3439816"/>
              <a:gd name="connsiteX5" fmla="*/ 5234650 w 7119891"/>
              <a:gd name="connsiteY5" fmla="*/ 3439816 h 3439816"/>
              <a:gd name="connsiteX6" fmla="*/ 0 w 7119891"/>
              <a:gd name="connsiteY6" fmla="*/ 0 h 3439816"/>
              <a:gd name="connsiteX0" fmla="*/ 0 w 7130826"/>
              <a:gd name="connsiteY0" fmla="*/ 0 h 4751797"/>
              <a:gd name="connsiteX1" fmla="*/ 5234647 w 7130826"/>
              <a:gd name="connsiteY1" fmla="*/ 0 h 4751797"/>
              <a:gd name="connsiteX2" fmla="*/ 5234647 w 7130826"/>
              <a:gd name="connsiteY2" fmla="*/ 1 h 4751797"/>
              <a:gd name="connsiteX3" fmla="*/ 7119891 w 7130826"/>
              <a:gd name="connsiteY3" fmla="*/ 1 h 4751797"/>
              <a:gd name="connsiteX4" fmla="*/ 7119891 w 7130826"/>
              <a:gd name="connsiteY4" fmla="*/ 2200977 h 4751797"/>
              <a:gd name="connsiteX5" fmla="*/ 7130826 w 7130826"/>
              <a:gd name="connsiteY5" fmla="*/ 4751797 h 4751797"/>
              <a:gd name="connsiteX6" fmla="*/ 0 w 7130826"/>
              <a:gd name="connsiteY6" fmla="*/ 0 h 4751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30826" h="4751797">
                <a:moveTo>
                  <a:pt x="0" y="0"/>
                </a:moveTo>
                <a:lnTo>
                  <a:pt x="5234647" y="0"/>
                </a:lnTo>
                <a:lnTo>
                  <a:pt x="5234647" y="1"/>
                </a:lnTo>
                <a:lnTo>
                  <a:pt x="7119891" y="1"/>
                </a:lnTo>
                <a:lnTo>
                  <a:pt x="7119891" y="2200977"/>
                </a:lnTo>
                <a:lnTo>
                  <a:pt x="7130826" y="47517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  <a:alpha val="548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Cal Poly Logo">
            <a:extLst>
              <a:ext uri="{FF2B5EF4-FFF2-40B4-BE49-F238E27FC236}">
                <a16:creationId xmlns:a16="http://schemas.microsoft.com/office/drawing/2014/main" id="{B00918D2-8F3E-19CB-39C7-90162D2AC1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306" y="493055"/>
            <a:ext cx="3440322" cy="12965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9AB365-F05A-7878-BEDA-F40435ADD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3093891" y="3083073"/>
            <a:ext cx="6868817" cy="68103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Source Sans Pro Semibold" panose="020B0503030403020204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DBBF0B8-526D-D735-2E7A-EE6D19C2B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717405" y="0"/>
            <a:ext cx="6474594" cy="6858000"/>
          </a:xfrm>
          <a:custGeom>
            <a:avLst/>
            <a:gdLst>
              <a:gd name="connsiteX0" fmla="*/ 5691731 w 6474594"/>
              <a:gd name="connsiteY0" fmla="*/ 0 h 6858000"/>
              <a:gd name="connsiteX1" fmla="*/ 6474594 w 6474594"/>
              <a:gd name="connsiteY1" fmla="*/ 0 h 6858000"/>
              <a:gd name="connsiteX2" fmla="*/ 6474594 w 6474594"/>
              <a:gd name="connsiteY2" fmla="*/ 6858000 h 6858000"/>
              <a:gd name="connsiteX3" fmla="*/ 0 w 647459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4594" h="6858000">
                <a:moveTo>
                  <a:pt x="5691731" y="0"/>
                </a:moveTo>
                <a:lnTo>
                  <a:pt x="6474594" y="0"/>
                </a:lnTo>
                <a:lnTo>
                  <a:pt x="64745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965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1C92F6-C07E-E8F7-1A19-10BE17DE6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9517" y="2110672"/>
            <a:ext cx="8805334" cy="2387600"/>
          </a:xfrm>
        </p:spPr>
        <p:txBody>
          <a:bodyPr anchor="ctr">
            <a:noAutofit/>
          </a:bodyPr>
          <a:lstStyle>
            <a:lvl1pPr algn="l">
              <a:defRPr sz="8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80C0A-6EA6-9960-69AC-43DF686E35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09517" y="5295372"/>
            <a:ext cx="8056347" cy="421322"/>
          </a:xfrm>
        </p:spPr>
        <p:txBody>
          <a:bodyPr>
            <a:normAutofit/>
          </a:bodyPr>
          <a:lstStyle>
            <a:lvl1pPr marL="0" indent="0" algn="l">
              <a:buNone/>
              <a:defRPr sz="2200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14715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 Poly Logo">
            <a:extLst>
              <a:ext uri="{FF2B5EF4-FFF2-40B4-BE49-F238E27FC236}">
                <a16:creationId xmlns:a16="http://schemas.microsoft.com/office/drawing/2014/main" id="{B00918D2-8F3E-19CB-39C7-90162D2AC1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5839" y="531155"/>
            <a:ext cx="3440322" cy="1296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1C92F6-C07E-E8F7-1A19-10BE17DE6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3333" y="2339272"/>
            <a:ext cx="8805334" cy="2387600"/>
          </a:xfrm>
        </p:spPr>
        <p:txBody>
          <a:bodyPr anchor="ctr">
            <a:noAutofit/>
          </a:bodyPr>
          <a:lstStyle>
            <a:lvl1pPr algn="ctr">
              <a:defRPr sz="8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9910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FC23E-90E3-AFB0-F8CC-92804B067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39" y="548640"/>
            <a:ext cx="10515600" cy="72685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F1C35-E271-E6FC-DC3C-BF78C5F4D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434C0-A9B2-E7C7-0E9E-BDAD7B030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0166837-E9CE-28A8-71FE-259FFD5E722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194339" y="1453415"/>
            <a:ext cx="7112263" cy="372210"/>
          </a:xfrm>
        </p:spPr>
        <p:txBody>
          <a:bodyPr anchor="t">
            <a:normAutofit/>
          </a:bodyPr>
          <a:lstStyle>
            <a:lvl1pPr marL="0" indent="0">
              <a:buNone/>
              <a:defRPr sz="1600" b="1" i="0" spc="150" baseline="0">
                <a:solidFill>
                  <a:schemeClr val="accent2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6860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3D707-D5E0-66E4-DE5C-9697E19D6F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4335" y="1594618"/>
            <a:ext cx="5181600" cy="41115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A245CA-08FF-486A-0D2D-51FA30D19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8335" y="1594618"/>
            <a:ext cx="5181600" cy="4111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3E60B-9F99-8F81-671C-B08439AC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206FDC-DCEC-7CE1-4073-0FB1144DE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39" y="548640"/>
            <a:ext cx="10515600" cy="72685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6376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D80D6-25EC-DAFB-6F37-1C025FCB2E0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94339" y="1749669"/>
            <a:ext cx="5157787" cy="476272"/>
          </a:xfrm>
        </p:spPr>
        <p:txBody>
          <a:bodyPr anchor="t">
            <a:normAutofit/>
          </a:bodyPr>
          <a:lstStyle>
            <a:lvl1pPr marL="0" indent="0">
              <a:buNone/>
              <a:defRPr sz="1600" b="1" i="0" spc="150" baseline="0">
                <a:solidFill>
                  <a:schemeClr val="accent2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EA932-8405-5D5C-78A0-737337C9F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4339" y="2225941"/>
            <a:ext cx="5157787" cy="34802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47E7A7-D98C-0CE7-3EBF-53F29833DDB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26751" y="1749669"/>
            <a:ext cx="5183188" cy="476272"/>
          </a:xfrm>
        </p:spPr>
        <p:txBody>
          <a:bodyPr anchor="t">
            <a:normAutofit/>
          </a:bodyPr>
          <a:lstStyle>
            <a:lvl1pPr marL="0" indent="0">
              <a:buNone/>
              <a:defRPr sz="1600" b="1" i="0" spc="150" baseline="0">
                <a:solidFill>
                  <a:schemeClr val="accent2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3942B6-3C3A-760E-E50A-9956E6FAB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26751" y="2225941"/>
            <a:ext cx="5183188" cy="3480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80FFA-FA97-11F9-30EF-389501AF1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582194-48D1-BE62-DDEF-63D5A0EE3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39" y="548640"/>
            <a:ext cx="10515600" cy="72685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L), 1 Photo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4647E-182B-42BE-75A0-166540D78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40" y="587141"/>
            <a:ext cx="5360464" cy="137641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766F-4381-D2B8-F7AD-6FE9C7E09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7EB1532-6A7B-41AB-D45B-B259C0447C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2163" y="0"/>
            <a:ext cx="5049837" cy="6045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290A3E1-00F5-B03D-241E-0182C99D7E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4323" y="2637322"/>
            <a:ext cx="4901678" cy="308647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6ECB7-5D6B-ADA2-6744-7532D89CA55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94323" y="2194559"/>
            <a:ext cx="4901677" cy="334389"/>
          </a:xfrm>
        </p:spPr>
        <p:txBody>
          <a:bodyPr anchor="t">
            <a:normAutofit/>
          </a:bodyPr>
          <a:lstStyle>
            <a:lvl1pPr marL="0" indent="0">
              <a:buNone/>
              <a:defRPr sz="1600" b="1" i="0" spc="150" baseline="0">
                <a:solidFill>
                  <a:schemeClr val="accent2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578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L), 3 Photos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4647E-182B-42BE-75A0-166540D78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40" y="587141"/>
            <a:ext cx="5360464" cy="137641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766F-4381-D2B8-F7AD-6FE9C7E09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7EB1532-6A7B-41AB-D45B-B259C0447C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2163" y="3429000"/>
            <a:ext cx="2525711" cy="2616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CD9BC2D-1F4A-2A5D-99EC-6F6886BB9DD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66289" y="3429000"/>
            <a:ext cx="2525711" cy="2616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57921A5-36D8-70B8-C4E7-D23E8CC868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42163" y="0"/>
            <a:ext cx="5049837" cy="3429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8D355C-CA54-2FC8-132D-7D487F2EB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4323" y="2637322"/>
            <a:ext cx="4901678" cy="308647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DE8A8C-D97D-EB8A-B498-D971ED0166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94323" y="2194559"/>
            <a:ext cx="4901677" cy="334389"/>
          </a:xfrm>
        </p:spPr>
        <p:txBody>
          <a:bodyPr anchor="t">
            <a:normAutofit/>
          </a:bodyPr>
          <a:lstStyle>
            <a:lvl1pPr marL="0" indent="0">
              <a:buNone/>
              <a:defRPr sz="1600" b="1" i="0" spc="150" baseline="0">
                <a:solidFill>
                  <a:schemeClr val="accent2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9481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R), 1 Photo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7EB1532-6A7B-41AB-D45B-B259C0447C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036" y="0"/>
            <a:ext cx="5049837" cy="6045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4647E-182B-42BE-75A0-166540D78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475" y="587141"/>
            <a:ext cx="5360464" cy="137641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766F-4381-D2B8-F7AD-6FE9C7E09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3AC4851-E471-3EDD-59E0-97E7A5129A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49475" y="2637322"/>
            <a:ext cx="4901678" cy="308647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CBB9EE5-96AB-AE3B-DAB0-45A1BBA3E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49475" y="2194559"/>
            <a:ext cx="4901677" cy="334389"/>
          </a:xfrm>
        </p:spPr>
        <p:txBody>
          <a:bodyPr anchor="t">
            <a:normAutofit/>
          </a:bodyPr>
          <a:lstStyle>
            <a:lvl1pPr marL="0" indent="0">
              <a:buNone/>
              <a:defRPr sz="1600" b="1" i="0" spc="150" baseline="0">
                <a:solidFill>
                  <a:schemeClr val="accent2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5146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BD0E2A-C0CC-27B8-79B3-90B3E31224D6}"/>
              </a:ext>
            </a:extLst>
          </p:cNvPr>
          <p:cNvSpPr/>
          <p:nvPr userDrawn="1"/>
        </p:nvSpPr>
        <p:spPr>
          <a:xfrm rot="5400000">
            <a:off x="-3093891" y="3083073"/>
            <a:ext cx="6868817" cy="6810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Source Sans Pro Semibold" panose="020B0503030403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80EFF-7882-89C8-FC8B-A293176ED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25574" y="6334918"/>
            <a:ext cx="2884365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50" b="1" i="0">
                <a:solidFill>
                  <a:schemeClr val="tx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New PowerPoint Template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B51126-A2B1-39E2-A86F-62307B500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39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ED86A-579B-55E4-ED05-50BD0DB8C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4339" y="1825625"/>
            <a:ext cx="10515600" cy="3959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5E2E2-BB73-44AB-2BAF-A8E94DA77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918"/>
            <a:ext cx="681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fld id="{70833B01-A140-6C4A-84C5-9AFD0809B4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Cal Poly Logo">
            <a:extLst>
              <a:ext uri="{FF2B5EF4-FFF2-40B4-BE49-F238E27FC236}">
                <a16:creationId xmlns:a16="http://schemas.microsoft.com/office/drawing/2014/main" id="{B91DC741-828D-D99C-7CB5-754CCFC1D10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94338" y="6312224"/>
            <a:ext cx="1702869" cy="41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6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52" r:id="rId5"/>
    <p:sldLayoutId id="2147483653" r:id="rId6"/>
    <p:sldLayoutId id="2147483654" r:id="rId7"/>
    <p:sldLayoutId id="2147483658" r:id="rId8"/>
    <p:sldLayoutId id="2147483656" r:id="rId9"/>
    <p:sldLayoutId id="2147483657" r:id="rId10"/>
    <p:sldLayoutId id="2147483659" r:id="rId11"/>
    <p:sldLayoutId id="214748365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chemeClr val="tx2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sa.gov/node/86696/mie-breakdown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AF940-75A2-420A-800C-BAD51AC7E6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/>
              <a:t>CSU TRAVEL POLICY UPDATES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0E9404-4743-8005-AA60-3C7746EA99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POLY TRAVEL | DECEMBER 6</a:t>
            </a:r>
            <a:r>
              <a:rPr lang="en-US" baseline="30000" dirty="0"/>
              <a:t>th</a:t>
            </a:r>
            <a:r>
              <a:rPr lang="en-US" dirty="0"/>
              <a:t>, 2023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B723BC-B05E-80B9-FBC3-F8467CF55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56273" y="4854221"/>
            <a:ext cx="1952972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928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39" y="587141"/>
            <a:ext cx="6673121" cy="1376413"/>
          </a:xfrm>
        </p:spPr>
        <p:txBody>
          <a:bodyPr>
            <a:normAutofit fontScale="90000"/>
          </a:bodyPr>
          <a:lstStyle/>
          <a:p>
            <a:r>
              <a:rPr lang="en-US" dirty="0"/>
              <a:t>Travel Allowance Itinerary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FC5A19-D93A-A9A6-DBA4-0B2CCA34D8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4339" y="1686861"/>
            <a:ext cx="10515617" cy="82094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traveler enters dates &amp;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Concur will separate each day into its own line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10</a:t>
            </a:fld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1544F39-DD21-F665-C9D9-088B64935BA4}"/>
              </a:ext>
            </a:extLst>
          </p:cNvPr>
          <p:cNvGrpSpPr/>
          <p:nvPr/>
        </p:nvGrpSpPr>
        <p:grpSpPr>
          <a:xfrm>
            <a:off x="1497461" y="2452269"/>
            <a:ext cx="10212478" cy="3547405"/>
            <a:chOff x="1363136" y="3016517"/>
            <a:chExt cx="8403061" cy="291888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200BE02-9473-C77C-E785-84F00BE7F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106" b="2528"/>
            <a:stretch/>
          </p:blipFill>
          <p:spPr>
            <a:xfrm>
              <a:off x="1363136" y="3244078"/>
              <a:ext cx="7040936" cy="26913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3B9E6FAC-C33C-0A95-167B-79D0155668ED}"/>
                </a:ext>
              </a:extLst>
            </p:cNvPr>
            <p:cNvGrpSpPr/>
            <p:nvPr/>
          </p:nvGrpSpPr>
          <p:grpSpPr>
            <a:xfrm>
              <a:off x="1473657" y="3016517"/>
              <a:ext cx="8292540" cy="2872824"/>
              <a:chOff x="1473657" y="3016517"/>
              <a:chExt cx="8292540" cy="2872824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4E5536D-0335-0AD6-8CED-BC29F1EAE0A3}"/>
                  </a:ext>
                </a:extLst>
              </p:cNvPr>
              <p:cNvSpPr/>
              <p:nvPr/>
            </p:nvSpPr>
            <p:spPr>
              <a:xfrm>
                <a:off x="4159707" y="3510481"/>
                <a:ext cx="321758" cy="174279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4F0DC97-2E92-360B-0EE4-AECE24EE4854}"/>
                  </a:ext>
                </a:extLst>
              </p:cNvPr>
              <p:cNvSpPr/>
              <p:nvPr/>
            </p:nvSpPr>
            <p:spPr>
              <a:xfrm>
                <a:off x="4159707" y="5715062"/>
                <a:ext cx="321758" cy="174279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4AC71FE-AB67-932C-6705-D50878A93C69}"/>
                  </a:ext>
                </a:extLst>
              </p:cNvPr>
              <p:cNvSpPr/>
              <p:nvPr/>
            </p:nvSpPr>
            <p:spPr>
              <a:xfrm>
                <a:off x="1473657" y="4263051"/>
                <a:ext cx="190043" cy="17427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C06ABFD-04F2-7DA1-7D35-785CF9D044E3}"/>
                  </a:ext>
                </a:extLst>
              </p:cNvPr>
              <p:cNvSpPr/>
              <p:nvPr/>
            </p:nvSpPr>
            <p:spPr>
              <a:xfrm>
                <a:off x="3969664" y="3290140"/>
                <a:ext cx="511801" cy="174279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0E61AB0-AE20-6242-1ED4-E9FF994B47DE}"/>
                  </a:ext>
                </a:extLst>
              </p:cNvPr>
              <p:cNvSpPr/>
              <p:nvPr/>
            </p:nvSpPr>
            <p:spPr>
              <a:xfrm>
                <a:off x="7867461" y="3510480"/>
                <a:ext cx="368490" cy="174279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A8CB32C-17AA-FC15-21D2-5897241BD55E}"/>
                  </a:ext>
                </a:extLst>
              </p:cNvPr>
              <p:cNvSpPr/>
              <p:nvPr/>
            </p:nvSpPr>
            <p:spPr>
              <a:xfrm>
                <a:off x="7867460" y="3789968"/>
                <a:ext cx="368490" cy="174279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B8D765B-58EE-3E87-2A7A-205187378AD3}"/>
                  </a:ext>
                </a:extLst>
              </p:cNvPr>
              <p:cNvSpPr/>
              <p:nvPr/>
            </p:nvSpPr>
            <p:spPr>
              <a:xfrm>
                <a:off x="7867460" y="4334224"/>
                <a:ext cx="368490" cy="174279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F287876-6663-2460-4EAD-0F549FCE39F7}"/>
                  </a:ext>
                </a:extLst>
              </p:cNvPr>
              <p:cNvSpPr/>
              <p:nvPr/>
            </p:nvSpPr>
            <p:spPr>
              <a:xfrm>
                <a:off x="7867460" y="4902096"/>
                <a:ext cx="368490" cy="174279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04CEC29-77BB-90B5-F56C-15257E03ACD8}"/>
                  </a:ext>
                </a:extLst>
              </p:cNvPr>
              <p:cNvSpPr txBox="1"/>
              <p:nvPr/>
            </p:nvSpPr>
            <p:spPr>
              <a:xfrm>
                <a:off x="4558250" y="3016517"/>
                <a:ext cx="1195594" cy="227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Daily per diem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1270278-D9E9-1452-374A-5D0910E4B7DD}"/>
                  </a:ext>
                </a:extLst>
              </p:cNvPr>
              <p:cNvSpPr txBox="1"/>
              <p:nvPr/>
            </p:nvSpPr>
            <p:spPr>
              <a:xfrm>
                <a:off x="3555694" y="4396369"/>
                <a:ext cx="734452" cy="531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75% of the starting amount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43EDB2-B0FD-A91F-EEEF-42BE510E2287}"/>
                  </a:ext>
                </a:extLst>
              </p:cNvPr>
              <p:cNvSpPr txBox="1"/>
              <p:nvPr/>
            </p:nvSpPr>
            <p:spPr>
              <a:xfrm>
                <a:off x="8580386" y="4094389"/>
                <a:ext cx="1185811" cy="531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Reductions based on meals provided to the traveler</a:t>
                </a: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D0E703E7-BA15-0DEA-0D4E-19EDFA6FEAF9}"/>
                  </a:ext>
                </a:extLst>
              </p:cNvPr>
              <p:cNvCxnSpPr/>
              <p:nvPr/>
            </p:nvCxnSpPr>
            <p:spPr>
              <a:xfrm flipH="1">
                <a:off x="4530899" y="3244078"/>
                <a:ext cx="187151" cy="46062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72AA4246-8C45-C106-804B-4EADBF26F7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90629" y="3721588"/>
                <a:ext cx="197177" cy="674781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DC2DD28C-3011-EE96-312F-047228B799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0629" y="4902096"/>
                <a:ext cx="197177" cy="812966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1E6C8EA9-5369-8D1D-B9F1-98237B5F4B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293032" y="3568510"/>
                <a:ext cx="532542" cy="473326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E3FF5A31-E4ED-A5FB-9FA8-B371C4A4DC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36220" y="3877107"/>
                <a:ext cx="235974" cy="223999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FC361E05-4AF4-1FA1-7E87-D839FE5956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24850" y="4334224"/>
                <a:ext cx="189743" cy="103106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52A290B0-BAE0-2406-59EF-806C7881F8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24850" y="4626611"/>
                <a:ext cx="500724" cy="370839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51102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39" y="587141"/>
            <a:ext cx="6673121" cy="1376413"/>
          </a:xfrm>
        </p:spPr>
        <p:txBody>
          <a:bodyPr>
            <a:normAutofit/>
          </a:bodyPr>
          <a:lstStyle/>
          <a:p>
            <a:r>
              <a:rPr lang="en-US" dirty="0"/>
              <a:t>Concur Card Charges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FC5A19-D93A-A9A6-DBA4-0B2CCA34D8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4339" y="1795503"/>
            <a:ext cx="5957899" cy="432464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When the Concur card is used, the university directly pays the vendor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per diem amount is what is owed to the traveler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Source Sans Pro" panose="020B0503030403020204" pitchFamily="34" charset="0"/>
              </a:rPr>
              <a:t>Per diem is claimed in the same way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Source Sans Pro" panose="020B0503030403020204" pitchFamily="34" charset="0"/>
              </a:rPr>
              <a:t>Concur card transactions will be expensed separately using the “Meals Charged on Campus Issued Card” expense type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ea typeface="Source Sans Pro" panose="020B0503030403020204" pitchFamily="34" charset="0"/>
              </a:rPr>
              <a:t>Reduces the amount owed to the traveler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ea typeface="Source Sans Pro" panose="020B0503030403020204" pitchFamily="34" charset="0"/>
              </a:rPr>
              <a:t>Each transaction related to meals need to be claimed &amp; expensed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11</a:t>
            </a:fld>
            <a:endParaRPr lang="en-US"/>
          </a:p>
        </p:txBody>
      </p:sp>
      <p:sp>
        <p:nvSpPr>
          <p:cNvPr id="5" name="Freeform 387">
            <a:extLst>
              <a:ext uri="{FF2B5EF4-FFF2-40B4-BE49-F238E27FC236}">
                <a16:creationId xmlns:a16="http://schemas.microsoft.com/office/drawing/2014/main" id="{5C324CC0-F4EB-48EB-7234-0C3C91522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87063" y="1973701"/>
            <a:ext cx="2910598" cy="2910598"/>
          </a:xfrm>
          <a:custGeom>
            <a:avLst/>
            <a:gdLst>
              <a:gd name="connsiteX0" fmla="*/ 160735 w 171450"/>
              <a:gd name="connsiteY0" fmla="*/ 86697 h 171450"/>
              <a:gd name="connsiteX1" fmla="*/ 116971 w 171450"/>
              <a:gd name="connsiteY1" fmla="*/ 121800 h 171450"/>
              <a:gd name="connsiteX2" fmla="*/ 85725 w 171450"/>
              <a:gd name="connsiteY2" fmla="*/ 139300 h 171450"/>
              <a:gd name="connsiteX3" fmla="*/ 54476 w 171450"/>
              <a:gd name="connsiteY3" fmla="*/ 121800 h 171450"/>
              <a:gd name="connsiteX4" fmla="*/ 10716 w 171450"/>
              <a:gd name="connsiteY4" fmla="*/ 86700 h 171450"/>
              <a:gd name="connsiteX5" fmla="*/ 10716 w 171450"/>
              <a:gd name="connsiteY5" fmla="*/ 155377 h 171450"/>
              <a:gd name="connsiteX6" fmla="*/ 16074 w 171450"/>
              <a:gd name="connsiteY6" fmla="*/ 160735 h 171450"/>
              <a:gd name="connsiteX7" fmla="*/ 155377 w 171450"/>
              <a:gd name="connsiteY7" fmla="*/ 160735 h 171450"/>
              <a:gd name="connsiteX8" fmla="*/ 160735 w 171450"/>
              <a:gd name="connsiteY8" fmla="*/ 155377 h 171450"/>
              <a:gd name="connsiteX9" fmla="*/ 150019 w 171450"/>
              <a:gd name="connsiteY9" fmla="*/ 56277 h 171450"/>
              <a:gd name="connsiteX10" fmla="*/ 150019 w 171450"/>
              <a:gd name="connsiteY10" fmla="*/ 81573 h 171450"/>
              <a:gd name="connsiteX11" fmla="*/ 160735 w 171450"/>
              <a:gd name="connsiteY11" fmla="*/ 72937 h 171450"/>
              <a:gd name="connsiteX12" fmla="*/ 160735 w 171450"/>
              <a:gd name="connsiteY12" fmla="*/ 67479 h 171450"/>
              <a:gd name="connsiteX13" fmla="*/ 158792 w 171450"/>
              <a:gd name="connsiteY13" fmla="*/ 63350 h 171450"/>
              <a:gd name="connsiteX14" fmla="*/ 150019 w 171450"/>
              <a:gd name="connsiteY14" fmla="*/ 56277 h 171450"/>
              <a:gd name="connsiteX15" fmla="*/ 21431 w 171450"/>
              <a:gd name="connsiteY15" fmla="*/ 56271 h 171450"/>
              <a:gd name="connsiteX16" fmla="*/ 12671 w 171450"/>
              <a:gd name="connsiteY16" fmla="*/ 63330 h 171450"/>
              <a:gd name="connsiteX17" fmla="*/ 10716 w 171450"/>
              <a:gd name="connsiteY17" fmla="*/ 67469 h 171450"/>
              <a:gd name="connsiteX18" fmla="*/ 10716 w 171450"/>
              <a:gd name="connsiteY18" fmla="*/ 72937 h 171450"/>
              <a:gd name="connsiteX19" fmla="*/ 21431 w 171450"/>
              <a:gd name="connsiteY19" fmla="*/ 81570 h 171450"/>
              <a:gd name="connsiteX20" fmla="*/ 83046 w 171450"/>
              <a:gd name="connsiteY20" fmla="*/ 42864 h 171450"/>
              <a:gd name="connsiteX21" fmla="*/ 88404 w 171450"/>
              <a:gd name="connsiteY21" fmla="*/ 42864 h 171450"/>
              <a:gd name="connsiteX22" fmla="*/ 91083 w 171450"/>
              <a:gd name="connsiteY22" fmla="*/ 45543 h 171450"/>
              <a:gd name="connsiteX23" fmla="*/ 91083 w 171450"/>
              <a:gd name="connsiteY23" fmla="*/ 50998 h 171450"/>
              <a:gd name="connsiteX24" fmla="*/ 101588 w 171450"/>
              <a:gd name="connsiteY24" fmla="*/ 54798 h 171450"/>
              <a:gd name="connsiteX25" fmla="*/ 101779 w 171450"/>
              <a:gd name="connsiteY25" fmla="*/ 58864 h 171450"/>
              <a:gd name="connsiteX26" fmla="*/ 97844 w 171450"/>
              <a:gd name="connsiteY26" fmla="*/ 62618 h 171450"/>
              <a:gd name="connsiteX27" fmla="*/ 94452 w 171450"/>
              <a:gd name="connsiteY27" fmla="*/ 62862 h 171450"/>
              <a:gd name="connsiteX28" fmla="*/ 90159 w 171450"/>
              <a:gd name="connsiteY28" fmla="*/ 61616 h 171450"/>
              <a:gd name="connsiteX29" fmla="*/ 80746 w 171450"/>
              <a:gd name="connsiteY29" fmla="*/ 61616 h 171450"/>
              <a:gd name="connsiteX30" fmla="*/ 76794 w 171450"/>
              <a:gd name="connsiteY30" fmla="*/ 66033 h 171450"/>
              <a:gd name="connsiteX31" fmla="*/ 79731 w 171450"/>
              <a:gd name="connsiteY31" fmla="*/ 70296 h 171450"/>
              <a:gd name="connsiteX32" fmla="*/ 94800 w 171450"/>
              <a:gd name="connsiteY32" fmla="*/ 74817 h 171450"/>
              <a:gd name="connsiteX33" fmla="*/ 105375 w 171450"/>
              <a:gd name="connsiteY33" fmla="*/ 89346 h 171450"/>
              <a:gd name="connsiteX34" fmla="*/ 91086 w 171450"/>
              <a:gd name="connsiteY34" fmla="*/ 104438 h 171450"/>
              <a:gd name="connsiteX35" fmla="*/ 91086 w 171450"/>
              <a:gd name="connsiteY35" fmla="*/ 109837 h 171450"/>
              <a:gd name="connsiteX36" fmla="*/ 88407 w 171450"/>
              <a:gd name="connsiteY36" fmla="*/ 112515 h 171450"/>
              <a:gd name="connsiteX37" fmla="*/ 83050 w 171450"/>
              <a:gd name="connsiteY37" fmla="*/ 112515 h 171450"/>
              <a:gd name="connsiteX38" fmla="*/ 80371 w 171450"/>
              <a:gd name="connsiteY38" fmla="*/ 109837 h 171450"/>
              <a:gd name="connsiteX39" fmla="*/ 80371 w 171450"/>
              <a:gd name="connsiteY39" fmla="*/ 104382 h 171450"/>
              <a:gd name="connsiteX40" fmla="*/ 69866 w 171450"/>
              <a:gd name="connsiteY40" fmla="*/ 100581 h 171450"/>
              <a:gd name="connsiteX41" fmla="*/ 69675 w 171450"/>
              <a:gd name="connsiteY41" fmla="*/ 96516 h 171450"/>
              <a:gd name="connsiteX42" fmla="*/ 73610 w 171450"/>
              <a:gd name="connsiteY42" fmla="*/ 92762 h 171450"/>
              <a:gd name="connsiteX43" fmla="*/ 77002 w 171450"/>
              <a:gd name="connsiteY43" fmla="*/ 92517 h 171450"/>
              <a:gd name="connsiteX44" fmla="*/ 81295 w 171450"/>
              <a:gd name="connsiteY44" fmla="*/ 93763 h 171450"/>
              <a:gd name="connsiteX45" fmla="*/ 90708 w 171450"/>
              <a:gd name="connsiteY45" fmla="*/ 93763 h 171450"/>
              <a:gd name="connsiteX46" fmla="*/ 94659 w 171450"/>
              <a:gd name="connsiteY46" fmla="*/ 89346 h 171450"/>
              <a:gd name="connsiteX47" fmla="*/ 91723 w 171450"/>
              <a:gd name="connsiteY47" fmla="*/ 85083 h 171450"/>
              <a:gd name="connsiteX48" fmla="*/ 76654 w 171450"/>
              <a:gd name="connsiteY48" fmla="*/ 80563 h 171450"/>
              <a:gd name="connsiteX49" fmla="*/ 66079 w 171450"/>
              <a:gd name="connsiteY49" fmla="*/ 66033 h 171450"/>
              <a:gd name="connsiteX50" fmla="*/ 80367 w 171450"/>
              <a:gd name="connsiteY50" fmla="*/ 50941 h 171450"/>
              <a:gd name="connsiteX51" fmla="*/ 80367 w 171450"/>
              <a:gd name="connsiteY51" fmla="*/ 45543 h 171450"/>
              <a:gd name="connsiteX52" fmla="*/ 83046 w 171450"/>
              <a:gd name="connsiteY52" fmla="*/ 42864 h 171450"/>
              <a:gd name="connsiteX53" fmla="*/ 32147 w 171450"/>
              <a:gd name="connsiteY53" fmla="*/ 32147 h 171450"/>
              <a:gd name="connsiteX54" fmla="*/ 32147 w 171450"/>
              <a:gd name="connsiteY54" fmla="*/ 90192 h 171450"/>
              <a:gd name="connsiteX55" fmla="*/ 61143 w 171450"/>
              <a:gd name="connsiteY55" fmla="*/ 113412 h 171450"/>
              <a:gd name="connsiteX56" fmla="*/ 85725 w 171450"/>
              <a:gd name="connsiteY56" fmla="*/ 128588 h 171450"/>
              <a:gd name="connsiteX57" fmla="*/ 110308 w 171450"/>
              <a:gd name="connsiteY57" fmla="*/ 113415 h 171450"/>
              <a:gd name="connsiteX58" fmla="*/ 139303 w 171450"/>
              <a:gd name="connsiteY58" fmla="*/ 90196 h 171450"/>
              <a:gd name="connsiteX59" fmla="*/ 139303 w 171450"/>
              <a:gd name="connsiteY59" fmla="*/ 32147 h 171450"/>
              <a:gd name="connsiteX60" fmla="*/ 85725 w 171450"/>
              <a:gd name="connsiteY60" fmla="*/ 10716 h 171450"/>
              <a:gd name="connsiteX61" fmla="*/ 64596 w 171450"/>
              <a:gd name="connsiteY61" fmla="*/ 21432 h 171450"/>
              <a:gd name="connsiteX62" fmla="*/ 106868 w 171450"/>
              <a:gd name="connsiteY62" fmla="*/ 21432 h 171450"/>
              <a:gd name="connsiteX63" fmla="*/ 85725 w 171450"/>
              <a:gd name="connsiteY63" fmla="*/ 10716 h 171450"/>
              <a:gd name="connsiteX64" fmla="*/ 85725 w 171450"/>
              <a:gd name="connsiteY64" fmla="*/ 0 h 171450"/>
              <a:gd name="connsiteX65" fmla="*/ 120327 w 171450"/>
              <a:gd name="connsiteY65" fmla="*/ 18706 h 171450"/>
              <a:gd name="connsiteX66" fmla="*/ 123742 w 171450"/>
              <a:gd name="connsiteY66" fmla="*/ 21432 h 171450"/>
              <a:gd name="connsiteX67" fmla="*/ 139303 w 171450"/>
              <a:gd name="connsiteY67" fmla="*/ 21432 h 171450"/>
              <a:gd name="connsiteX68" fmla="*/ 150019 w 171450"/>
              <a:gd name="connsiteY68" fmla="*/ 32147 h 171450"/>
              <a:gd name="connsiteX69" fmla="*/ 150019 w 171450"/>
              <a:gd name="connsiteY69" fmla="*/ 42525 h 171450"/>
              <a:gd name="connsiteX70" fmla="*/ 165620 w 171450"/>
              <a:gd name="connsiteY70" fmla="*/ 55092 h 171450"/>
              <a:gd name="connsiteX71" fmla="*/ 171450 w 171450"/>
              <a:gd name="connsiteY71" fmla="*/ 67479 h 171450"/>
              <a:gd name="connsiteX72" fmla="*/ 171450 w 171450"/>
              <a:gd name="connsiteY72" fmla="*/ 155377 h 171450"/>
              <a:gd name="connsiteX73" fmla="*/ 155377 w 171450"/>
              <a:gd name="connsiteY73" fmla="*/ 171450 h 171450"/>
              <a:gd name="connsiteX74" fmla="*/ 16074 w 171450"/>
              <a:gd name="connsiteY74" fmla="*/ 171450 h 171450"/>
              <a:gd name="connsiteX75" fmla="*/ 0 w 171450"/>
              <a:gd name="connsiteY75" fmla="*/ 155377 h 171450"/>
              <a:gd name="connsiteX76" fmla="*/ 0 w 171450"/>
              <a:gd name="connsiteY76" fmla="*/ 67469 h 171450"/>
              <a:gd name="connsiteX77" fmla="*/ 5867 w 171450"/>
              <a:gd name="connsiteY77" fmla="*/ 55055 h 171450"/>
              <a:gd name="connsiteX78" fmla="*/ 21431 w 171450"/>
              <a:gd name="connsiteY78" fmla="*/ 42521 h 171450"/>
              <a:gd name="connsiteX79" fmla="*/ 21431 w 171450"/>
              <a:gd name="connsiteY79" fmla="*/ 32147 h 171450"/>
              <a:gd name="connsiteX80" fmla="*/ 32147 w 171450"/>
              <a:gd name="connsiteY80" fmla="*/ 21432 h 171450"/>
              <a:gd name="connsiteX81" fmla="*/ 47705 w 171450"/>
              <a:gd name="connsiteY81" fmla="*/ 21432 h 171450"/>
              <a:gd name="connsiteX82" fmla="*/ 51121 w 171450"/>
              <a:gd name="connsiteY82" fmla="*/ 18706 h 171450"/>
              <a:gd name="connsiteX83" fmla="*/ 85725 w 171450"/>
              <a:gd name="connsiteY83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71450" h="171450">
                <a:moveTo>
                  <a:pt x="160735" y="86697"/>
                </a:moveTo>
                <a:cubicBezTo>
                  <a:pt x="146416" y="98229"/>
                  <a:pt x="127489" y="113452"/>
                  <a:pt x="116971" y="121800"/>
                </a:cubicBezTo>
                <a:cubicBezTo>
                  <a:pt x="109926" y="127426"/>
                  <a:pt x="97931" y="139387"/>
                  <a:pt x="85725" y="139300"/>
                </a:cubicBezTo>
                <a:cubicBezTo>
                  <a:pt x="73476" y="139390"/>
                  <a:pt x="61337" y="127279"/>
                  <a:pt x="54476" y="121800"/>
                </a:cubicBezTo>
                <a:cubicBezTo>
                  <a:pt x="43971" y="113462"/>
                  <a:pt x="25031" y="98232"/>
                  <a:pt x="10716" y="86700"/>
                </a:cubicBezTo>
                <a:lnTo>
                  <a:pt x="10716" y="155377"/>
                </a:lnTo>
                <a:cubicBezTo>
                  <a:pt x="10716" y="158331"/>
                  <a:pt x="13120" y="160735"/>
                  <a:pt x="16074" y="160735"/>
                </a:cubicBezTo>
                <a:lnTo>
                  <a:pt x="155377" y="160735"/>
                </a:lnTo>
                <a:cubicBezTo>
                  <a:pt x="158330" y="160735"/>
                  <a:pt x="160735" y="158331"/>
                  <a:pt x="160735" y="155377"/>
                </a:cubicBezTo>
                <a:close/>
                <a:moveTo>
                  <a:pt x="150019" y="56277"/>
                </a:moveTo>
                <a:lnTo>
                  <a:pt x="150019" y="81573"/>
                </a:lnTo>
                <a:cubicBezTo>
                  <a:pt x="153947" y="78409"/>
                  <a:pt x="157513" y="75532"/>
                  <a:pt x="160735" y="72937"/>
                </a:cubicBezTo>
                <a:lnTo>
                  <a:pt x="160735" y="67479"/>
                </a:lnTo>
                <a:cubicBezTo>
                  <a:pt x="160735" y="65875"/>
                  <a:pt x="160028" y="64371"/>
                  <a:pt x="158792" y="63350"/>
                </a:cubicBezTo>
                <a:cubicBezTo>
                  <a:pt x="158324" y="62965"/>
                  <a:pt x="154855" y="60169"/>
                  <a:pt x="150019" y="56277"/>
                </a:cubicBezTo>
                <a:close/>
                <a:moveTo>
                  <a:pt x="21431" y="56271"/>
                </a:moveTo>
                <a:cubicBezTo>
                  <a:pt x="16563" y="60189"/>
                  <a:pt x="13087" y="62988"/>
                  <a:pt x="12671" y="63330"/>
                </a:cubicBezTo>
                <a:cubicBezTo>
                  <a:pt x="11429" y="64351"/>
                  <a:pt x="10716" y="65861"/>
                  <a:pt x="10716" y="67469"/>
                </a:cubicBezTo>
                <a:lnTo>
                  <a:pt x="10716" y="72937"/>
                </a:lnTo>
                <a:cubicBezTo>
                  <a:pt x="13894" y="75499"/>
                  <a:pt x="17570" y="78462"/>
                  <a:pt x="21431" y="81570"/>
                </a:cubicBezTo>
                <a:close/>
                <a:moveTo>
                  <a:pt x="83046" y="42864"/>
                </a:moveTo>
                <a:lnTo>
                  <a:pt x="88404" y="42864"/>
                </a:lnTo>
                <a:cubicBezTo>
                  <a:pt x="89884" y="42864"/>
                  <a:pt x="91083" y="44063"/>
                  <a:pt x="91083" y="45543"/>
                </a:cubicBezTo>
                <a:lnTo>
                  <a:pt x="91083" y="50998"/>
                </a:lnTo>
                <a:cubicBezTo>
                  <a:pt x="94864" y="51192"/>
                  <a:pt x="98540" y="52511"/>
                  <a:pt x="101588" y="54798"/>
                </a:cubicBezTo>
                <a:cubicBezTo>
                  <a:pt x="102894" y="55780"/>
                  <a:pt x="102961" y="57735"/>
                  <a:pt x="101779" y="58864"/>
                </a:cubicBezTo>
                <a:lnTo>
                  <a:pt x="97844" y="62618"/>
                </a:lnTo>
                <a:cubicBezTo>
                  <a:pt x="96916" y="63501"/>
                  <a:pt x="95537" y="63542"/>
                  <a:pt x="94452" y="62862"/>
                </a:cubicBezTo>
                <a:cubicBezTo>
                  <a:pt x="93159" y="62048"/>
                  <a:pt x="91686" y="61616"/>
                  <a:pt x="90159" y="61616"/>
                </a:cubicBezTo>
                <a:lnTo>
                  <a:pt x="80746" y="61616"/>
                </a:lnTo>
                <a:cubicBezTo>
                  <a:pt x="78569" y="61616"/>
                  <a:pt x="76794" y="63599"/>
                  <a:pt x="76794" y="66033"/>
                </a:cubicBezTo>
                <a:cubicBezTo>
                  <a:pt x="76794" y="68025"/>
                  <a:pt x="78003" y="69777"/>
                  <a:pt x="79731" y="70296"/>
                </a:cubicBezTo>
                <a:lnTo>
                  <a:pt x="94800" y="74817"/>
                </a:lnTo>
                <a:cubicBezTo>
                  <a:pt x="101029" y="76685"/>
                  <a:pt x="105375" y="82659"/>
                  <a:pt x="105375" y="89346"/>
                </a:cubicBezTo>
                <a:cubicBezTo>
                  <a:pt x="105375" y="97560"/>
                  <a:pt x="98996" y="104228"/>
                  <a:pt x="91086" y="104438"/>
                </a:cubicBezTo>
                <a:lnTo>
                  <a:pt x="91086" y="109837"/>
                </a:lnTo>
                <a:cubicBezTo>
                  <a:pt x="91086" y="111317"/>
                  <a:pt x="89887" y="112515"/>
                  <a:pt x="88407" y="112515"/>
                </a:cubicBezTo>
                <a:lnTo>
                  <a:pt x="83050" y="112515"/>
                </a:lnTo>
                <a:cubicBezTo>
                  <a:pt x="81570" y="112515"/>
                  <a:pt x="80371" y="111317"/>
                  <a:pt x="80371" y="109837"/>
                </a:cubicBezTo>
                <a:lnTo>
                  <a:pt x="80371" y="104382"/>
                </a:lnTo>
                <a:cubicBezTo>
                  <a:pt x="76590" y="104187"/>
                  <a:pt x="72913" y="102868"/>
                  <a:pt x="69866" y="100581"/>
                </a:cubicBezTo>
                <a:cubicBezTo>
                  <a:pt x="68560" y="99600"/>
                  <a:pt x="68493" y="97644"/>
                  <a:pt x="69675" y="96516"/>
                </a:cubicBezTo>
                <a:lnTo>
                  <a:pt x="73610" y="92762"/>
                </a:lnTo>
                <a:cubicBezTo>
                  <a:pt x="74537" y="91878"/>
                  <a:pt x="75917" y="91838"/>
                  <a:pt x="77002" y="92517"/>
                </a:cubicBezTo>
                <a:cubicBezTo>
                  <a:pt x="78294" y="93331"/>
                  <a:pt x="79768" y="93763"/>
                  <a:pt x="81295" y="93763"/>
                </a:cubicBezTo>
                <a:lnTo>
                  <a:pt x="90708" y="93763"/>
                </a:lnTo>
                <a:cubicBezTo>
                  <a:pt x="92885" y="93763"/>
                  <a:pt x="94659" y="91781"/>
                  <a:pt x="94659" y="89346"/>
                </a:cubicBezTo>
                <a:cubicBezTo>
                  <a:pt x="94659" y="87354"/>
                  <a:pt x="93451" y="85602"/>
                  <a:pt x="91723" y="85083"/>
                </a:cubicBezTo>
                <a:lnTo>
                  <a:pt x="76654" y="80563"/>
                </a:lnTo>
                <a:cubicBezTo>
                  <a:pt x="70425" y="78694"/>
                  <a:pt x="66079" y="72720"/>
                  <a:pt x="66079" y="66033"/>
                </a:cubicBezTo>
                <a:cubicBezTo>
                  <a:pt x="66079" y="57822"/>
                  <a:pt x="72458" y="51152"/>
                  <a:pt x="80367" y="50941"/>
                </a:cubicBezTo>
                <a:lnTo>
                  <a:pt x="80367" y="45543"/>
                </a:lnTo>
                <a:cubicBezTo>
                  <a:pt x="80367" y="44063"/>
                  <a:pt x="81566" y="42864"/>
                  <a:pt x="83046" y="42864"/>
                </a:cubicBezTo>
                <a:close/>
                <a:moveTo>
                  <a:pt x="32147" y="32147"/>
                </a:moveTo>
                <a:lnTo>
                  <a:pt x="32147" y="90192"/>
                </a:lnTo>
                <a:cubicBezTo>
                  <a:pt x="42980" y="98902"/>
                  <a:pt x="54014" y="107753"/>
                  <a:pt x="61143" y="113412"/>
                </a:cubicBezTo>
                <a:cubicBezTo>
                  <a:pt x="66786" y="117912"/>
                  <a:pt x="77953" y="128715"/>
                  <a:pt x="85725" y="128588"/>
                </a:cubicBezTo>
                <a:cubicBezTo>
                  <a:pt x="93501" y="128712"/>
                  <a:pt x="104665" y="117912"/>
                  <a:pt x="110308" y="113415"/>
                </a:cubicBezTo>
                <a:cubicBezTo>
                  <a:pt x="117437" y="107756"/>
                  <a:pt x="128477" y="98902"/>
                  <a:pt x="139303" y="90196"/>
                </a:cubicBezTo>
                <a:lnTo>
                  <a:pt x="139303" y="32147"/>
                </a:lnTo>
                <a:close/>
                <a:moveTo>
                  <a:pt x="85725" y="10716"/>
                </a:moveTo>
                <a:cubicBezTo>
                  <a:pt x="78466" y="10716"/>
                  <a:pt x="70800" y="16318"/>
                  <a:pt x="64596" y="21432"/>
                </a:cubicBezTo>
                <a:lnTo>
                  <a:pt x="106868" y="21432"/>
                </a:lnTo>
                <a:cubicBezTo>
                  <a:pt x="100673" y="16315"/>
                  <a:pt x="93015" y="10716"/>
                  <a:pt x="85725" y="10716"/>
                </a:cubicBezTo>
                <a:close/>
                <a:moveTo>
                  <a:pt x="85725" y="0"/>
                </a:moveTo>
                <a:cubicBezTo>
                  <a:pt x="100272" y="0"/>
                  <a:pt x="112926" y="12789"/>
                  <a:pt x="120327" y="18706"/>
                </a:cubicBezTo>
                <a:cubicBezTo>
                  <a:pt x="121161" y="19369"/>
                  <a:pt x="122359" y="20323"/>
                  <a:pt x="123742" y="21432"/>
                </a:cubicBezTo>
                <a:lnTo>
                  <a:pt x="139303" y="21432"/>
                </a:lnTo>
                <a:cubicBezTo>
                  <a:pt x="145220" y="21432"/>
                  <a:pt x="150019" y="26230"/>
                  <a:pt x="150019" y="32147"/>
                </a:cubicBezTo>
                <a:lnTo>
                  <a:pt x="150019" y="42525"/>
                </a:lnTo>
                <a:cubicBezTo>
                  <a:pt x="158190" y="49095"/>
                  <a:pt x="164957" y="54546"/>
                  <a:pt x="165620" y="55092"/>
                </a:cubicBezTo>
                <a:cubicBezTo>
                  <a:pt x="169314" y="58143"/>
                  <a:pt x="171450" y="62687"/>
                  <a:pt x="171450" y="67479"/>
                </a:cubicBezTo>
                <a:lnTo>
                  <a:pt x="171450" y="155377"/>
                </a:lnTo>
                <a:cubicBezTo>
                  <a:pt x="171450" y="164254"/>
                  <a:pt x="164254" y="171450"/>
                  <a:pt x="155377" y="171450"/>
                </a:cubicBezTo>
                <a:lnTo>
                  <a:pt x="16074" y="171450"/>
                </a:lnTo>
                <a:cubicBezTo>
                  <a:pt x="7197" y="171450"/>
                  <a:pt x="0" y="164254"/>
                  <a:pt x="0" y="155377"/>
                </a:cubicBezTo>
                <a:lnTo>
                  <a:pt x="0" y="67469"/>
                </a:lnTo>
                <a:cubicBezTo>
                  <a:pt x="1" y="63278"/>
                  <a:pt x="2629" y="57717"/>
                  <a:pt x="5867" y="55055"/>
                </a:cubicBezTo>
                <a:cubicBezTo>
                  <a:pt x="6446" y="54580"/>
                  <a:pt x="13221" y="49122"/>
                  <a:pt x="21431" y="42521"/>
                </a:cubicBezTo>
                <a:lnTo>
                  <a:pt x="21431" y="32147"/>
                </a:lnTo>
                <a:cubicBezTo>
                  <a:pt x="21431" y="26230"/>
                  <a:pt x="26230" y="21432"/>
                  <a:pt x="32147" y="21432"/>
                </a:cubicBezTo>
                <a:lnTo>
                  <a:pt x="47705" y="21432"/>
                </a:lnTo>
                <a:cubicBezTo>
                  <a:pt x="49078" y="20337"/>
                  <a:pt x="50273" y="19379"/>
                  <a:pt x="51121" y="18706"/>
                </a:cubicBezTo>
                <a:cubicBezTo>
                  <a:pt x="58722" y="12631"/>
                  <a:pt x="71256" y="0"/>
                  <a:pt x="85725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559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Concur Card Charges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9CD3C1D-3D95-8E70-D16B-F6F2B0C31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4342" y="1796359"/>
            <a:ext cx="4901677" cy="3343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ADDING AN EXPENSE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AD6E56-839D-E0B4-043C-7543D34D85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97"/>
          <a:stretch/>
        </p:blipFill>
        <p:spPr>
          <a:xfrm>
            <a:off x="1304967" y="2438016"/>
            <a:ext cx="6444800" cy="328679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BD0D6B-7C18-61A4-A4EB-23B8824DAA8F}"/>
              </a:ext>
            </a:extLst>
          </p:cNvPr>
          <p:cNvSpPr/>
          <p:nvPr/>
        </p:nvSpPr>
        <p:spPr>
          <a:xfrm>
            <a:off x="1616368" y="3066868"/>
            <a:ext cx="2656867" cy="27309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91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Concur Card Charges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A60AF7-667C-7B61-9182-E6BA1C1B0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470" y="1837405"/>
            <a:ext cx="9286875" cy="3892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ABC7276-5F2B-51AF-B17F-1223B6E86808}"/>
              </a:ext>
            </a:extLst>
          </p:cNvPr>
          <p:cNvSpPr/>
          <p:nvPr/>
        </p:nvSpPr>
        <p:spPr>
          <a:xfrm>
            <a:off x="1408139" y="5232903"/>
            <a:ext cx="3009952" cy="38853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17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Concur Card Charges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D8C7E-3CF1-4EF8-A0BF-3F378C67D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02"/>
          <a:stretch/>
        </p:blipFill>
        <p:spPr>
          <a:xfrm>
            <a:off x="1298993" y="1963554"/>
            <a:ext cx="9594014" cy="2870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ABC7276-5F2B-51AF-B17F-1223B6E86808}"/>
              </a:ext>
            </a:extLst>
          </p:cNvPr>
          <p:cNvSpPr/>
          <p:nvPr/>
        </p:nvSpPr>
        <p:spPr>
          <a:xfrm>
            <a:off x="10113678" y="3842877"/>
            <a:ext cx="717416" cy="51714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449C61-357A-97DE-3459-9C5B067694D1}"/>
              </a:ext>
            </a:extLst>
          </p:cNvPr>
          <p:cNvSpPr/>
          <p:nvPr/>
        </p:nvSpPr>
        <p:spPr>
          <a:xfrm>
            <a:off x="8836820" y="4481465"/>
            <a:ext cx="1957103" cy="30048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79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Reductions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9CD3C1D-3D95-8E70-D16B-F6F2B0C31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4342" y="1796359"/>
            <a:ext cx="4901677" cy="3343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REDUCTION IS MADE WHEN: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FC5A19-D93A-A9A6-DBA4-0B2CCA34D8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4340" y="2239122"/>
            <a:ext cx="5061605" cy="351888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department approves a lower per diem than the location per diem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For example, the department approves a per diem of $59 when the location per diem is $79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per diem amount in the system is what is owed to the traveler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The traveler can reduce the per diem to an approved amount in the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15</a:t>
            </a:fld>
            <a:endParaRPr lang="en-US"/>
          </a:p>
        </p:txBody>
      </p:sp>
      <p:sp>
        <p:nvSpPr>
          <p:cNvPr id="6" name="Freeform 399">
            <a:extLst>
              <a:ext uri="{FF2B5EF4-FFF2-40B4-BE49-F238E27FC236}">
                <a16:creationId xmlns:a16="http://schemas.microsoft.com/office/drawing/2014/main" id="{BBE41893-8D53-B1DD-62EB-FAF0F6FE8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7679927" y="1803046"/>
            <a:ext cx="3154433" cy="3141060"/>
          </a:xfrm>
          <a:custGeom>
            <a:avLst/>
            <a:gdLst/>
            <a:ahLst/>
            <a:cxnLst/>
            <a:rect l="l" t="t" r="r" b="b"/>
            <a:pathLst>
              <a:path w="150018" h="149382">
                <a:moveTo>
                  <a:pt x="75327" y="0"/>
                </a:moveTo>
                <a:cubicBezTo>
                  <a:pt x="76356" y="0"/>
                  <a:pt x="77384" y="392"/>
                  <a:pt x="78169" y="1177"/>
                </a:cubicBezTo>
                <a:lnTo>
                  <a:pt x="148842" y="71850"/>
                </a:lnTo>
                <a:cubicBezTo>
                  <a:pt x="150411" y="73419"/>
                  <a:pt x="150411" y="75963"/>
                  <a:pt x="148842" y="77533"/>
                </a:cubicBezTo>
                <a:lnTo>
                  <a:pt x="78169" y="148206"/>
                </a:lnTo>
                <a:cubicBezTo>
                  <a:pt x="76600" y="149775"/>
                  <a:pt x="74055" y="149775"/>
                  <a:pt x="72486" y="148206"/>
                </a:cubicBezTo>
                <a:lnTo>
                  <a:pt x="70118" y="145838"/>
                </a:lnTo>
                <a:cubicBezTo>
                  <a:pt x="68549" y="144269"/>
                  <a:pt x="68549" y="141724"/>
                  <a:pt x="70118" y="140155"/>
                </a:cubicBezTo>
                <a:lnTo>
                  <a:pt x="129889" y="80384"/>
                </a:lnTo>
                <a:lnTo>
                  <a:pt x="4019" y="80384"/>
                </a:lnTo>
                <a:cubicBezTo>
                  <a:pt x="1799" y="80384"/>
                  <a:pt x="0" y="78585"/>
                  <a:pt x="0" y="76366"/>
                </a:cubicBezTo>
                <a:lnTo>
                  <a:pt x="0" y="73017"/>
                </a:lnTo>
                <a:cubicBezTo>
                  <a:pt x="0" y="70798"/>
                  <a:pt x="1799" y="68999"/>
                  <a:pt x="4019" y="68999"/>
                </a:cubicBezTo>
                <a:lnTo>
                  <a:pt x="129889" y="68999"/>
                </a:lnTo>
                <a:lnTo>
                  <a:pt x="70118" y="9228"/>
                </a:lnTo>
                <a:cubicBezTo>
                  <a:pt x="68549" y="7658"/>
                  <a:pt x="68549" y="5114"/>
                  <a:pt x="70118" y="3545"/>
                </a:cubicBezTo>
                <a:lnTo>
                  <a:pt x="72486" y="1177"/>
                </a:lnTo>
                <a:cubicBezTo>
                  <a:pt x="73271" y="392"/>
                  <a:pt x="74299" y="0"/>
                  <a:pt x="7532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652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Reductions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FC5A19-D93A-A9A6-DBA4-0B2CCA34D8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4340" y="2263896"/>
            <a:ext cx="10515599" cy="334389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Per diem amounts cannot be changed</a:t>
            </a:r>
            <a:r>
              <a:rPr lang="en-US" dirty="0"/>
              <a:t> but can be reduced by the amount that will be reimbursed (in the case of limited funding)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16</a:t>
            </a:fld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F0823C78-139B-58F0-8C65-5C4A04D6C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4342" y="1796359"/>
            <a:ext cx="4901677" cy="3343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ADDING A REDUCTION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4A80B6-9551-63A3-D74C-269ADEF99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688" y="2823489"/>
            <a:ext cx="4756983" cy="2872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F866B5-F316-6699-7D88-7E332BA71FE5}"/>
              </a:ext>
            </a:extLst>
          </p:cNvPr>
          <p:cNvSpPr/>
          <p:nvPr/>
        </p:nvSpPr>
        <p:spPr>
          <a:xfrm>
            <a:off x="1944630" y="4988459"/>
            <a:ext cx="852891" cy="30048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3A48E1-29B5-6C1B-B975-CF751EF73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049"/>
          <a:stretch/>
        </p:blipFill>
        <p:spPr>
          <a:xfrm>
            <a:off x="6701613" y="2823489"/>
            <a:ext cx="4650574" cy="2872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833FB6F-7D66-5EC4-916C-6F7E57D17FC4}"/>
              </a:ext>
            </a:extLst>
          </p:cNvPr>
          <p:cNvSpPr/>
          <p:nvPr/>
        </p:nvSpPr>
        <p:spPr>
          <a:xfrm>
            <a:off x="6824832" y="4858917"/>
            <a:ext cx="359329" cy="36385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1EF3B7-EBF6-23D3-BB8B-32FE93E3DE34}"/>
              </a:ext>
            </a:extLst>
          </p:cNvPr>
          <p:cNvSpPr txBox="1"/>
          <p:nvPr/>
        </p:nvSpPr>
        <p:spPr>
          <a:xfrm>
            <a:off x="5213067" y="4143436"/>
            <a:ext cx="866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Add a negative amount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E834B6-4C68-AD91-2570-4B969C1A22E8}"/>
              </a:ext>
            </a:extLst>
          </p:cNvPr>
          <p:cNvCxnSpPr>
            <a:cxnSpLocks/>
          </p:cNvCxnSpPr>
          <p:nvPr/>
        </p:nvCxnSpPr>
        <p:spPr>
          <a:xfrm>
            <a:off x="5865917" y="4789767"/>
            <a:ext cx="835696" cy="6915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026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20C5CB-14B6-8142-83B5-6D3EF84BD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387" y="2301211"/>
            <a:ext cx="10472833" cy="3539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F523D555-5390-8232-D443-C7C66B7E04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4340" y="1709278"/>
            <a:ext cx="10515599" cy="334389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Shows under “Amount” as a negative “Out of Pocket” amount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D463D2-BF2C-459F-676A-F58940C1B4F2}"/>
              </a:ext>
            </a:extLst>
          </p:cNvPr>
          <p:cNvSpPr/>
          <p:nvPr/>
        </p:nvSpPr>
        <p:spPr>
          <a:xfrm>
            <a:off x="10119909" y="4998480"/>
            <a:ext cx="852891" cy="33401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4F2242-738F-9915-B28C-AB7AB2D67014}"/>
              </a:ext>
            </a:extLst>
          </p:cNvPr>
          <p:cNvSpPr/>
          <p:nvPr/>
        </p:nvSpPr>
        <p:spPr>
          <a:xfrm>
            <a:off x="1318387" y="4998479"/>
            <a:ext cx="852891" cy="33401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9587DB-7960-031B-FDDD-9F25377BA138}"/>
              </a:ext>
            </a:extLst>
          </p:cNvPr>
          <p:cNvSpPr/>
          <p:nvPr/>
        </p:nvSpPr>
        <p:spPr>
          <a:xfrm>
            <a:off x="3057213" y="4998479"/>
            <a:ext cx="852891" cy="33401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23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CBB28-3533-C018-AC83-70584C023C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NON-EMPLOYEE TRAVEL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A519A3-C679-59A5-112C-DDE28D08F9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4125"/>
            <a:ext cx="681038" cy="365125"/>
          </a:xfrm>
        </p:spPr>
        <p:txBody>
          <a:bodyPr/>
          <a:lstStyle/>
          <a:p>
            <a:fld id="{70833B01-A140-6C4A-84C5-9AFD0809B4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23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EXPENSE REPORTS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FC5A19-D93A-A9A6-DBA4-0B2CCA34D8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4340" y="1807977"/>
            <a:ext cx="10515617" cy="403150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Guest (Prospective employees, non-degree candidates, volunteers, &amp; foreign visiting scholars)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Departments can book and claim travel on their behalf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Use the non-employee expense 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Individual Student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Use the updated paper claim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Travel allowance itineraries are not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Receipts are not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Flat $59 per diem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16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F8B06-A40F-1770-9991-6EB7A46B7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B9CF2-FE10-81EF-DFBC-8A58631E5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F10AB33-6B35-8914-CB82-2C039248B7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0096" b="10096"/>
          <a:stretch/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6662002-891D-0FFD-32FD-D2172AEADD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Domestic meal per diem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$75 receipt requirement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Horizon Fiori for Concur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 passenger vans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Paying back the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Concur approver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Credit card infractions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CSU updates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AB3C33C-C80B-CB62-4C10-278D54915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TODAY WE WILL COVER…</a:t>
            </a:r>
          </a:p>
        </p:txBody>
      </p:sp>
    </p:spTree>
    <p:extLst>
      <p:ext uri="{BB962C8B-B14F-4D97-AF65-F5344CB8AC3E}">
        <p14:creationId xmlns:p14="http://schemas.microsoft.com/office/powerpoint/2010/main" val="1025800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EXPENSE REPORTS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9CD3C1D-3D95-8E70-D16B-F6F2B0C31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4342" y="1796359"/>
            <a:ext cx="4901677" cy="3343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USING THE NON-EMPLOYEE POLICY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FC5A19-D93A-A9A6-DBA4-0B2CCA34D8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4340" y="2239122"/>
            <a:ext cx="10515617" cy="9336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“Meals/Incidentals - Flat Rate” added for each full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“Meals/Incidentals – Flat Rate First/Last Day” added for first and last day of travel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B31915-1ACC-67E2-8F71-A68865810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653" y="3281146"/>
            <a:ext cx="7958043" cy="2575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281642-F940-0180-BD79-9E89DC9C8B58}"/>
              </a:ext>
            </a:extLst>
          </p:cNvPr>
          <p:cNvSpPr/>
          <p:nvPr/>
        </p:nvSpPr>
        <p:spPr>
          <a:xfrm>
            <a:off x="4053094" y="5152388"/>
            <a:ext cx="2501710" cy="59656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54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EXPENSE REPORTS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9CD3C1D-3D95-8E70-D16B-F6F2B0C31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4342" y="1796359"/>
            <a:ext cx="4789999" cy="33438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ENTERING FLAT RATE FOR THE FIRST &amp; LAST DAY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FC5A19-D93A-A9A6-DBA4-0B2CCA34D8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4339" y="2239122"/>
            <a:ext cx="9488750" cy="549345"/>
          </a:xfrm>
        </p:spPr>
        <p:txBody>
          <a:bodyPr numCol="3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/>
              <a:t>Enter “Transaction Date”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Enter “City of Purchase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Enter 75% of the $59 flat rate, $44.25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21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4519C0-DC99-9363-565F-5091AE0ABE51}"/>
              </a:ext>
            </a:extLst>
          </p:cNvPr>
          <p:cNvGrpSpPr/>
          <p:nvPr/>
        </p:nvGrpSpPr>
        <p:grpSpPr>
          <a:xfrm>
            <a:off x="1341447" y="2858487"/>
            <a:ext cx="6833832" cy="3082214"/>
            <a:chOff x="1341447" y="3920149"/>
            <a:chExt cx="4479931" cy="20205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D79CE8-6D3E-A3A8-A9CC-A51167A98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3988"/>
            <a:stretch/>
          </p:blipFill>
          <p:spPr>
            <a:xfrm>
              <a:off x="1341447" y="3920149"/>
              <a:ext cx="4479931" cy="20205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FB655CA-FBE7-B79E-D755-A3910D736FA2}"/>
                </a:ext>
              </a:extLst>
            </p:cNvPr>
            <p:cNvGrpSpPr/>
            <p:nvPr/>
          </p:nvGrpSpPr>
          <p:grpSpPr>
            <a:xfrm>
              <a:off x="1372862" y="4154102"/>
              <a:ext cx="3051013" cy="1460886"/>
              <a:chOff x="1372862" y="4154102"/>
              <a:chExt cx="3051013" cy="1460886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8290375-2E69-5FB1-1E2F-FCCDF5E7834C}"/>
                  </a:ext>
                </a:extLst>
              </p:cNvPr>
              <p:cNvSpPr/>
              <p:nvPr/>
            </p:nvSpPr>
            <p:spPr>
              <a:xfrm>
                <a:off x="1372862" y="5323438"/>
                <a:ext cx="501205" cy="291550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EEAE9D6-8074-BFC1-F45E-569021328174}"/>
                  </a:ext>
                </a:extLst>
              </p:cNvPr>
              <p:cNvSpPr/>
              <p:nvPr/>
            </p:nvSpPr>
            <p:spPr>
              <a:xfrm>
                <a:off x="1389554" y="4329927"/>
                <a:ext cx="709436" cy="246815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DF1810D-A9ED-C2BB-71B6-BA93B85CA8EB}"/>
                  </a:ext>
                </a:extLst>
              </p:cNvPr>
              <p:cNvSpPr/>
              <p:nvPr/>
            </p:nvSpPr>
            <p:spPr>
              <a:xfrm>
                <a:off x="3589341" y="4154102"/>
                <a:ext cx="834534" cy="246814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2085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EXPENSE REPORTS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9CD3C1D-3D95-8E70-D16B-F6F2B0C31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4342" y="1796359"/>
            <a:ext cx="4789999" cy="3343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EXAMPLE OF 3-DAY GUEST VISIT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CD0F1D-0ED0-91BE-F714-58C257CB0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106" y="2329923"/>
            <a:ext cx="9996447" cy="3555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37990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CBB28-3533-C018-AC83-70584C023C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$75 RECEIPT REQUIREMENT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A519A3-C679-59A5-112C-DDE28D08F9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4125"/>
            <a:ext cx="681038" cy="365125"/>
          </a:xfrm>
        </p:spPr>
        <p:txBody>
          <a:bodyPr/>
          <a:lstStyle/>
          <a:p>
            <a:fld id="{70833B01-A140-6C4A-84C5-9AFD0809B4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23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REQUIREMENTS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FC5A19-D93A-A9A6-DBA4-0B2CCA34D8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4340" y="1807977"/>
            <a:ext cx="10515617" cy="403150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Hospitality, airfare, hotel, and car rental expenses will always require an itemized receipt regardless of the amount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All other expenses (ex: ground transportation, parking tolls, etc.) only require receipts with amounts of $75+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All transportation must have a comment stating the starting and ending destination (ex: Uber from the airport to the hotel)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Individual travel meals on the Concur card will not require a receipt because meals are per diem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7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CBB28-3533-C018-AC83-70584C023C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CONCUR NEW LOOK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A519A3-C679-59A5-112C-DDE28D08F9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4125"/>
            <a:ext cx="681038" cy="365125"/>
          </a:xfrm>
        </p:spPr>
        <p:txBody>
          <a:bodyPr/>
          <a:lstStyle/>
          <a:p>
            <a:fld id="{70833B01-A140-6C4A-84C5-9AFD0809B4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70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HORIZON FIORI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26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7C92C3-D62F-8E33-646C-DBC8B4CD4F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6649" y="1783533"/>
            <a:ext cx="4442179" cy="41314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Navigation settings have been updates and are available under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changes to the features or functionality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visual options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FA6996-1150-486C-93FD-17BEFA84A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471"/>
          <a:stretch/>
        </p:blipFill>
        <p:spPr>
          <a:xfrm>
            <a:off x="6304741" y="1849119"/>
            <a:ext cx="4955414" cy="4065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8704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HORIZON FIORI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C31226-6D72-E561-D9DA-15C964BCA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935" y="1773351"/>
            <a:ext cx="8820126" cy="3958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4876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HORIZON FIORI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28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DC4434-EB38-5236-4C6F-DD5A566CA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172" y="1669251"/>
            <a:ext cx="8698908" cy="4248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6082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CBB28-3533-C018-AC83-70584C023C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PAYING BACK THE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A519A3-C679-59A5-112C-DDE28D08F9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4125"/>
            <a:ext cx="681038" cy="365125"/>
          </a:xfrm>
        </p:spPr>
        <p:txBody>
          <a:bodyPr/>
          <a:lstStyle/>
          <a:p>
            <a:fld id="{70833B01-A140-6C4A-84C5-9AFD0809B4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75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5D95BBB5-DC84-6835-CE24-555D9A67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Travel Policy Updates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F9C36D2-0011-59F0-E9D4-61971D1202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0096" b="10096"/>
          <a:stretch/>
        </p:blipFill>
        <p:spPr/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1A1B8B-69CE-9257-45AD-2F2526A87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AN OVERVIEW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4894510-370D-8B6A-B897-D1ED26BCB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CSU updated its travel policy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Major change: Domestic meals &amp; incidentals are changing from actuals to per diem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Domestic hotels &amp; international travel remains the same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 Poly is taking this opportunity to update its own travel policies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558CB-2216-D5A3-C627-34E4C6B1F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42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40" y="587141"/>
            <a:ext cx="7631234" cy="1376413"/>
          </a:xfrm>
        </p:spPr>
        <p:txBody>
          <a:bodyPr>
            <a:normAutofit fontScale="90000"/>
          </a:bodyPr>
          <a:lstStyle/>
          <a:p>
            <a:r>
              <a:rPr lang="en-US" dirty="0"/>
              <a:t>PAYING BACK THE UNIVERSITY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9CD3C1D-3D95-8E70-D16B-F6F2B0C31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4342" y="1796359"/>
            <a:ext cx="8764470" cy="3343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PAYING BACK CASH ADVANCES &amp; PERSONAL/NON-REIMBURSABLE EXPENSES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FC5A19-D93A-A9A6-DBA4-0B2CCA34D8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4339" y="2239122"/>
            <a:ext cx="4645146" cy="3555096"/>
          </a:xfrm>
        </p:spPr>
        <p:txBody>
          <a:bodyPr numCol="1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Complete the expense report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Review report totals from the expense report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Pay back the required amount to the Cashier’s Office. Show a screenshot of the report totals page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Attach the Cashier’s Office receipt to the expense line item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Submit the expense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1FDD3-4D24-F141-C417-BD86BF233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357" y="2393700"/>
            <a:ext cx="3968434" cy="3343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FE33B5-607F-ED0A-5800-929114BF7E10}"/>
              </a:ext>
            </a:extLst>
          </p:cNvPr>
          <p:cNvSpPr/>
          <p:nvPr/>
        </p:nvSpPr>
        <p:spPr>
          <a:xfrm>
            <a:off x="6928392" y="3501681"/>
            <a:ext cx="1082197" cy="54521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FF978-4277-37CB-ABB0-95CC22CFA2A9}"/>
              </a:ext>
            </a:extLst>
          </p:cNvPr>
          <p:cNvSpPr/>
          <p:nvPr/>
        </p:nvSpPr>
        <p:spPr>
          <a:xfrm>
            <a:off x="6928391" y="4609662"/>
            <a:ext cx="1082197" cy="32447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F10D24-084A-7A3F-0645-4B5EB150EAF0}"/>
              </a:ext>
            </a:extLst>
          </p:cNvPr>
          <p:cNvSpPr/>
          <p:nvPr/>
        </p:nvSpPr>
        <p:spPr>
          <a:xfrm>
            <a:off x="9489012" y="4285185"/>
            <a:ext cx="687083" cy="32447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61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31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593386-6E5A-470D-8A87-FF4A32A7C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81" y="257174"/>
            <a:ext cx="10762344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68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CBB28-3533-C018-AC83-70584C023C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OTHER CSU UPDATES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A519A3-C679-59A5-112C-DDE28D08F9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4125"/>
            <a:ext cx="681038" cy="365125"/>
          </a:xfrm>
        </p:spPr>
        <p:txBody>
          <a:bodyPr/>
          <a:lstStyle/>
          <a:p>
            <a:fld id="{70833B01-A140-6C4A-84C5-9AFD0809B48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47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40" y="587141"/>
            <a:ext cx="7631234" cy="1376413"/>
          </a:xfrm>
        </p:spPr>
        <p:txBody>
          <a:bodyPr>
            <a:normAutofit/>
          </a:bodyPr>
          <a:lstStyle/>
          <a:p>
            <a:r>
              <a:rPr lang="en-US" dirty="0"/>
              <a:t>Other CSU Updates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FC5A19-D93A-A9A6-DBA4-0B2CCA34D8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4338" y="1692998"/>
            <a:ext cx="10665701" cy="4101220"/>
          </a:xfrm>
        </p:spPr>
        <p:txBody>
          <a:bodyPr numCol="1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Conference hotels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 traveler who attends a conference where the prearranged lodging rate exceeds the $275 per night limit must stay at the conference hotel without additional approval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Must add “Approved conference hotel” in the comment section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Temporary work assignments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Lodging reimbursement shall be reduced by any amount received for renting out the traveler’s primary residence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Non-employee travelers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Includes prospective employees, students, non-degree candidates, volunteers, foreign visiting scholars, spouses, and registered domestic partners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381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CBB28-3533-C018-AC83-70584C023C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15 PASSENGER VANS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A519A3-C679-59A5-112C-DDE28D08F9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4125"/>
            <a:ext cx="681038" cy="365125"/>
          </a:xfrm>
        </p:spPr>
        <p:txBody>
          <a:bodyPr/>
          <a:lstStyle/>
          <a:p>
            <a:fld id="{70833B01-A140-6C4A-84C5-9AFD0809B4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609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40" y="587141"/>
            <a:ext cx="7631234" cy="1376413"/>
          </a:xfrm>
        </p:spPr>
        <p:txBody>
          <a:bodyPr>
            <a:normAutofit/>
          </a:bodyPr>
          <a:lstStyle/>
          <a:p>
            <a:r>
              <a:rPr lang="en-US" dirty="0"/>
              <a:t>15 Passenger Vans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FC5A19-D93A-A9A6-DBA4-0B2CCA34D8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4339" y="1692998"/>
            <a:ext cx="4971072" cy="4101220"/>
          </a:xfrm>
        </p:spPr>
        <p:txBody>
          <a:bodyPr numCol="1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Rentals are prohibited for travel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Drivers of 15-passenger vans must: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Have the correct license and endorsement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Go through Risk Management’s Driver Safety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 learn more about the requirements, please contact Risk Management or email driversafety@calpoly.edu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35</a:t>
            </a:fld>
            <a:endParaRPr lang="en-US"/>
          </a:p>
        </p:txBody>
      </p:sp>
      <p:sp>
        <p:nvSpPr>
          <p:cNvPr id="5" name="Freeform 353">
            <a:extLst>
              <a:ext uri="{FF2B5EF4-FFF2-40B4-BE49-F238E27FC236}">
                <a16:creationId xmlns:a16="http://schemas.microsoft.com/office/drawing/2014/main" id="{0AA32EBD-8755-A6B7-1DB7-11989ED4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1397" y="2317687"/>
            <a:ext cx="3521404" cy="2641029"/>
          </a:xfrm>
          <a:custGeom>
            <a:avLst/>
            <a:gdLst>
              <a:gd name="connsiteX0" fmla="*/ 139300 w 171451"/>
              <a:gd name="connsiteY0" fmla="*/ 107156 h 128587"/>
              <a:gd name="connsiteX1" fmla="*/ 139300 w 171451"/>
              <a:gd name="connsiteY1" fmla="*/ 112514 h 128587"/>
              <a:gd name="connsiteX2" fmla="*/ 144658 w 171451"/>
              <a:gd name="connsiteY2" fmla="*/ 117871 h 128587"/>
              <a:gd name="connsiteX3" fmla="*/ 150016 w 171451"/>
              <a:gd name="connsiteY3" fmla="*/ 117871 h 128587"/>
              <a:gd name="connsiteX4" fmla="*/ 155374 w 171451"/>
              <a:gd name="connsiteY4" fmla="*/ 112514 h 128587"/>
              <a:gd name="connsiteX5" fmla="*/ 155374 w 171451"/>
              <a:gd name="connsiteY5" fmla="*/ 107156 h 128587"/>
              <a:gd name="connsiteX6" fmla="*/ 16077 w 171451"/>
              <a:gd name="connsiteY6" fmla="*/ 107156 h 128587"/>
              <a:gd name="connsiteX7" fmla="*/ 16077 w 171451"/>
              <a:gd name="connsiteY7" fmla="*/ 112514 h 128587"/>
              <a:gd name="connsiteX8" fmla="*/ 21435 w 171451"/>
              <a:gd name="connsiteY8" fmla="*/ 117871 h 128587"/>
              <a:gd name="connsiteX9" fmla="*/ 26793 w 171451"/>
              <a:gd name="connsiteY9" fmla="*/ 117871 h 128587"/>
              <a:gd name="connsiteX10" fmla="*/ 32150 w 171451"/>
              <a:gd name="connsiteY10" fmla="*/ 112514 h 128587"/>
              <a:gd name="connsiteX11" fmla="*/ 32150 w 171451"/>
              <a:gd name="connsiteY11" fmla="*/ 107156 h 128587"/>
              <a:gd name="connsiteX12" fmla="*/ 130997 w 171451"/>
              <a:gd name="connsiteY12" fmla="*/ 69651 h 128587"/>
              <a:gd name="connsiteX13" fmla="*/ 120549 w 171451"/>
              <a:gd name="connsiteY13" fmla="*/ 77664 h 128587"/>
              <a:gd name="connsiteX14" fmla="*/ 127601 w 171451"/>
              <a:gd name="connsiteY14" fmla="*/ 80367 h 128587"/>
              <a:gd name="connsiteX15" fmla="*/ 130997 w 171451"/>
              <a:gd name="connsiteY15" fmla="*/ 80333 h 128587"/>
              <a:gd name="connsiteX16" fmla="*/ 137962 w 171451"/>
              <a:gd name="connsiteY16" fmla="*/ 74992 h 128587"/>
              <a:gd name="connsiteX17" fmla="*/ 130997 w 171451"/>
              <a:gd name="connsiteY17" fmla="*/ 69651 h 128587"/>
              <a:gd name="connsiteX18" fmla="*/ 40455 w 171451"/>
              <a:gd name="connsiteY18" fmla="*/ 69651 h 128587"/>
              <a:gd name="connsiteX19" fmla="*/ 33490 w 171451"/>
              <a:gd name="connsiteY19" fmla="*/ 74992 h 128587"/>
              <a:gd name="connsiteX20" fmla="*/ 40455 w 171451"/>
              <a:gd name="connsiteY20" fmla="*/ 80333 h 128587"/>
              <a:gd name="connsiteX21" fmla="*/ 43851 w 171451"/>
              <a:gd name="connsiteY21" fmla="*/ 80367 h 128587"/>
              <a:gd name="connsiteX22" fmla="*/ 50903 w 171451"/>
              <a:gd name="connsiteY22" fmla="*/ 77664 h 128587"/>
              <a:gd name="connsiteX23" fmla="*/ 40455 w 171451"/>
              <a:gd name="connsiteY23" fmla="*/ 69651 h 128587"/>
              <a:gd name="connsiteX24" fmla="*/ 130997 w 171451"/>
              <a:gd name="connsiteY24" fmla="*/ 61614 h 128587"/>
              <a:gd name="connsiteX25" fmla="*/ 146002 w 171451"/>
              <a:gd name="connsiteY25" fmla="*/ 74996 h 128587"/>
              <a:gd name="connsiteX26" fmla="*/ 131000 w 171451"/>
              <a:gd name="connsiteY26" fmla="*/ 88373 h 128587"/>
              <a:gd name="connsiteX27" fmla="*/ 127604 w 171451"/>
              <a:gd name="connsiteY27" fmla="*/ 88407 h 128587"/>
              <a:gd name="connsiteX28" fmla="*/ 112515 w 171451"/>
              <a:gd name="connsiteY28" fmla="*/ 77664 h 128587"/>
              <a:gd name="connsiteX29" fmla="*/ 130997 w 171451"/>
              <a:gd name="connsiteY29" fmla="*/ 61614 h 128587"/>
              <a:gd name="connsiteX30" fmla="*/ 40455 w 171451"/>
              <a:gd name="connsiteY30" fmla="*/ 61614 h 128587"/>
              <a:gd name="connsiteX31" fmla="*/ 58939 w 171451"/>
              <a:gd name="connsiteY31" fmla="*/ 77661 h 128587"/>
              <a:gd name="connsiteX32" fmla="*/ 43851 w 171451"/>
              <a:gd name="connsiteY32" fmla="*/ 88403 h 128587"/>
              <a:gd name="connsiteX33" fmla="*/ 40455 w 171451"/>
              <a:gd name="connsiteY33" fmla="*/ 88370 h 128587"/>
              <a:gd name="connsiteX34" fmla="*/ 25453 w 171451"/>
              <a:gd name="connsiteY34" fmla="*/ 74992 h 128587"/>
              <a:gd name="connsiteX35" fmla="*/ 40455 w 171451"/>
              <a:gd name="connsiteY35" fmla="*/ 61614 h 128587"/>
              <a:gd name="connsiteX36" fmla="*/ 32150 w 171451"/>
              <a:gd name="connsiteY36" fmla="*/ 53574 h 128587"/>
              <a:gd name="connsiteX37" fmla="*/ 16077 w 171451"/>
              <a:gd name="connsiteY37" fmla="*/ 69648 h 128587"/>
              <a:gd name="connsiteX38" fmla="*/ 16077 w 171451"/>
              <a:gd name="connsiteY38" fmla="*/ 96437 h 128587"/>
              <a:gd name="connsiteX39" fmla="*/ 155374 w 171451"/>
              <a:gd name="connsiteY39" fmla="*/ 96437 h 128587"/>
              <a:gd name="connsiteX40" fmla="*/ 155374 w 171451"/>
              <a:gd name="connsiteY40" fmla="*/ 85721 h 128587"/>
              <a:gd name="connsiteX41" fmla="*/ 155374 w 171451"/>
              <a:gd name="connsiteY41" fmla="*/ 69648 h 128587"/>
              <a:gd name="connsiteX42" fmla="*/ 139300 w 171451"/>
              <a:gd name="connsiteY42" fmla="*/ 53574 h 128587"/>
              <a:gd name="connsiteX43" fmla="*/ 144902 w 171451"/>
              <a:gd name="connsiteY43" fmla="*/ 37501 h 128587"/>
              <a:gd name="connsiteX44" fmla="*/ 147062 w 171451"/>
              <a:gd name="connsiteY44" fmla="*/ 44138 h 128587"/>
              <a:gd name="connsiteX45" fmla="*/ 154767 w 171451"/>
              <a:gd name="connsiteY45" fmla="*/ 47918 h 128587"/>
              <a:gd name="connsiteX46" fmla="*/ 158501 w 171451"/>
              <a:gd name="connsiteY46" fmla="*/ 45250 h 128587"/>
              <a:gd name="connsiteX47" fmla="*/ 160437 w 171451"/>
              <a:gd name="connsiteY47" fmla="*/ 41382 h 128587"/>
              <a:gd name="connsiteX48" fmla="*/ 160323 w 171451"/>
              <a:gd name="connsiteY48" fmla="*/ 38773 h 128587"/>
              <a:gd name="connsiteX49" fmla="*/ 158042 w 171451"/>
              <a:gd name="connsiteY49" fmla="*/ 37501 h 128587"/>
              <a:gd name="connsiteX50" fmla="*/ 13408 w 171451"/>
              <a:gd name="connsiteY50" fmla="*/ 37501 h 128587"/>
              <a:gd name="connsiteX51" fmla="*/ 11128 w 171451"/>
              <a:gd name="connsiteY51" fmla="*/ 38773 h 128587"/>
              <a:gd name="connsiteX52" fmla="*/ 11014 w 171451"/>
              <a:gd name="connsiteY52" fmla="*/ 41379 h 128587"/>
              <a:gd name="connsiteX53" fmla="*/ 12949 w 171451"/>
              <a:gd name="connsiteY53" fmla="*/ 45260 h 128587"/>
              <a:gd name="connsiteX54" fmla="*/ 16683 w 171451"/>
              <a:gd name="connsiteY54" fmla="*/ 47918 h 128587"/>
              <a:gd name="connsiteX55" fmla="*/ 24388 w 171451"/>
              <a:gd name="connsiteY55" fmla="*/ 44138 h 128587"/>
              <a:gd name="connsiteX56" fmla="*/ 26548 w 171451"/>
              <a:gd name="connsiteY56" fmla="*/ 37501 h 128587"/>
              <a:gd name="connsiteX57" fmla="*/ 58213 w 171451"/>
              <a:gd name="connsiteY57" fmla="*/ 10715 h 128587"/>
              <a:gd name="connsiteX58" fmla="*/ 42930 w 171451"/>
              <a:gd name="connsiteY58" fmla="*/ 21812 h 128587"/>
              <a:gd name="connsiteX59" fmla="*/ 36075 w 171451"/>
              <a:gd name="connsiteY59" fmla="*/ 42856 h 128587"/>
              <a:gd name="connsiteX60" fmla="*/ 135379 w 171451"/>
              <a:gd name="connsiteY60" fmla="*/ 42856 h 128587"/>
              <a:gd name="connsiteX61" fmla="*/ 128524 w 171451"/>
              <a:gd name="connsiteY61" fmla="*/ 21809 h 128587"/>
              <a:gd name="connsiteX62" fmla="*/ 113241 w 171451"/>
              <a:gd name="connsiteY62" fmla="*/ 10715 h 128587"/>
              <a:gd name="connsiteX63" fmla="*/ 58210 w 171451"/>
              <a:gd name="connsiteY63" fmla="*/ 0 h 128587"/>
              <a:gd name="connsiteX64" fmla="*/ 113241 w 171451"/>
              <a:gd name="connsiteY64" fmla="*/ 0 h 128587"/>
              <a:gd name="connsiteX65" fmla="*/ 138711 w 171451"/>
              <a:gd name="connsiteY65" fmla="*/ 18494 h 128587"/>
              <a:gd name="connsiteX66" fmla="*/ 141413 w 171451"/>
              <a:gd name="connsiteY66" fmla="*/ 26785 h 128587"/>
              <a:gd name="connsiteX67" fmla="*/ 158042 w 171451"/>
              <a:gd name="connsiteY67" fmla="*/ 26785 h 128587"/>
              <a:gd name="connsiteX68" fmla="*/ 169438 w 171451"/>
              <a:gd name="connsiteY68" fmla="*/ 33138 h 128587"/>
              <a:gd name="connsiteX69" fmla="*/ 170027 w 171451"/>
              <a:gd name="connsiteY69" fmla="*/ 46170 h 128587"/>
              <a:gd name="connsiteX70" fmla="*/ 168091 w 171451"/>
              <a:gd name="connsiteY70" fmla="*/ 50042 h 128587"/>
              <a:gd name="connsiteX71" fmla="*/ 162399 w 171451"/>
              <a:gd name="connsiteY71" fmla="*/ 56260 h 128587"/>
              <a:gd name="connsiteX72" fmla="*/ 166092 w 171451"/>
              <a:gd name="connsiteY72" fmla="*/ 69648 h 128587"/>
              <a:gd name="connsiteX73" fmla="*/ 166092 w 171451"/>
              <a:gd name="connsiteY73" fmla="*/ 112514 h 128587"/>
              <a:gd name="connsiteX74" fmla="*/ 150019 w 171451"/>
              <a:gd name="connsiteY74" fmla="*/ 128587 h 128587"/>
              <a:gd name="connsiteX75" fmla="*/ 144661 w 171451"/>
              <a:gd name="connsiteY75" fmla="*/ 128587 h 128587"/>
              <a:gd name="connsiteX76" fmla="*/ 128588 w 171451"/>
              <a:gd name="connsiteY76" fmla="*/ 112514 h 128587"/>
              <a:gd name="connsiteX77" fmla="*/ 128588 w 171451"/>
              <a:gd name="connsiteY77" fmla="*/ 107156 h 128587"/>
              <a:gd name="connsiteX78" fmla="*/ 42866 w 171451"/>
              <a:gd name="connsiteY78" fmla="*/ 107156 h 128587"/>
              <a:gd name="connsiteX79" fmla="*/ 42866 w 171451"/>
              <a:gd name="connsiteY79" fmla="*/ 112514 h 128587"/>
              <a:gd name="connsiteX80" fmla="*/ 26793 w 171451"/>
              <a:gd name="connsiteY80" fmla="*/ 128587 h 128587"/>
              <a:gd name="connsiteX81" fmla="*/ 21435 w 171451"/>
              <a:gd name="connsiteY81" fmla="*/ 128587 h 128587"/>
              <a:gd name="connsiteX82" fmla="*/ 5361 w 171451"/>
              <a:gd name="connsiteY82" fmla="*/ 112514 h 128587"/>
              <a:gd name="connsiteX83" fmla="*/ 5361 w 171451"/>
              <a:gd name="connsiteY83" fmla="*/ 69648 h 128587"/>
              <a:gd name="connsiteX84" fmla="*/ 9055 w 171451"/>
              <a:gd name="connsiteY84" fmla="*/ 56263 h 128587"/>
              <a:gd name="connsiteX85" fmla="*/ 3362 w 171451"/>
              <a:gd name="connsiteY85" fmla="*/ 50051 h 128587"/>
              <a:gd name="connsiteX86" fmla="*/ 1427 w 171451"/>
              <a:gd name="connsiteY86" fmla="*/ 46164 h 128587"/>
              <a:gd name="connsiteX87" fmla="*/ 2013 w 171451"/>
              <a:gd name="connsiteY87" fmla="*/ 33134 h 128587"/>
              <a:gd name="connsiteX88" fmla="*/ 13408 w 171451"/>
              <a:gd name="connsiteY88" fmla="*/ 26782 h 128587"/>
              <a:gd name="connsiteX89" fmla="*/ 30038 w 171451"/>
              <a:gd name="connsiteY89" fmla="*/ 26782 h 128587"/>
              <a:gd name="connsiteX90" fmla="*/ 32740 w 171451"/>
              <a:gd name="connsiteY90" fmla="*/ 18491 h 128587"/>
              <a:gd name="connsiteX91" fmla="*/ 58210 w 171451"/>
              <a:gd name="connsiteY91" fmla="*/ 0 h 12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71451" h="128587">
                <a:moveTo>
                  <a:pt x="139300" y="107156"/>
                </a:moveTo>
                <a:lnTo>
                  <a:pt x="139300" y="112514"/>
                </a:lnTo>
                <a:cubicBezTo>
                  <a:pt x="139300" y="115470"/>
                  <a:pt x="141708" y="117871"/>
                  <a:pt x="144658" y="117871"/>
                </a:cubicBezTo>
                <a:lnTo>
                  <a:pt x="150016" y="117871"/>
                </a:lnTo>
                <a:cubicBezTo>
                  <a:pt x="152966" y="117871"/>
                  <a:pt x="155374" y="115470"/>
                  <a:pt x="155374" y="112514"/>
                </a:cubicBezTo>
                <a:lnTo>
                  <a:pt x="155374" y="107156"/>
                </a:lnTo>
                <a:close/>
                <a:moveTo>
                  <a:pt x="16077" y="107156"/>
                </a:moveTo>
                <a:lnTo>
                  <a:pt x="16077" y="112514"/>
                </a:lnTo>
                <a:cubicBezTo>
                  <a:pt x="16077" y="115470"/>
                  <a:pt x="18485" y="117871"/>
                  <a:pt x="21435" y="117871"/>
                </a:cubicBezTo>
                <a:lnTo>
                  <a:pt x="26793" y="117871"/>
                </a:lnTo>
                <a:cubicBezTo>
                  <a:pt x="29743" y="117871"/>
                  <a:pt x="32150" y="115470"/>
                  <a:pt x="32150" y="112514"/>
                </a:cubicBezTo>
                <a:lnTo>
                  <a:pt x="32150" y="107156"/>
                </a:lnTo>
                <a:close/>
                <a:moveTo>
                  <a:pt x="130997" y="69651"/>
                </a:moveTo>
                <a:cubicBezTo>
                  <a:pt x="126817" y="69651"/>
                  <a:pt x="120549" y="74460"/>
                  <a:pt x="120549" y="77664"/>
                </a:cubicBezTo>
                <a:cubicBezTo>
                  <a:pt x="120549" y="80065"/>
                  <a:pt x="124075" y="80367"/>
                  <a:pt x="127601" y="80367"/>
                </a:cubicBezTo>
                <a:cubicBezTo>
                  <a:pt x="128776" y="80367"/>
                  <a:pt x="129952" y="80333"/>
                  <a:pt x="130997" y="80333"/>
                </a:cubicBezTo>
                <a:cubicBezTo>
                  <a:pt x="135175" y="80333"/>
                  <a:pt x="137962" y="78197"/>
                  <a:pt x="137962" y="74992"/>
                </a:cubicBezTo>
                <a:cubicBezTo>
                  <a:pt x="137962" y="71788"/>
                  <a:pt x="135175" y="69651"/>
                  <a:pt x="130997" y="69651"/>
                </a:cubicBezTo>
                <a:close/>
                <a:moveTo>
                  <a:pt x="40455" y="69651"/>
                </a:moveTo>
                <a:cubicBezTo>
                  <a:pt x="36276" y="69651"/>
                  <a:pt x="33490" y="71788"/>
                  <a:pt x="33490" y="74992"/>
                </a:cubicBezTo>
                <a:cubicBezTo>
                  <a:pt x="33490" y="78197"/>
                  <a:pt x="36276" y="80333"/>
                  <a:pt x="40455" y="80333"/>
                </a:cubicBezTo>
                <a:cubicBezTo>
                  <a:pt x="41500" y="80333"/>
                  <a:pt x="42675" y="80367"/>
                  <a:pt x="43851" y="80367"/>
                </a:cubicBezTo>
                <a:cubicBezTo>
                  <a:pt x="47373" y="80367"/>
                  <a:pt x="50903" y="80065"/>
                  <a:pt x="50903" y="77664"/>
                </a:cubicBezTo>
                <a:cubicBezTo>
                  <a:pt x="50903" y="74460"/>
                  <a:pt x="44634" y="69651"/>
                  <a:pt x="40455" y="69651"/>
                </a:cubicBezTo>
                <a:close/>
                <a:moveTo>
                  <a:pt x="130997" y="61614"/>
                </a:moveTo>
                <a:cubicBezTo>
                  <a:pt x="139690" y="61614"/>
                  <a:pt x="145998" y="67240"/>
                  <a:pt x="146002" y="74996"/>
                </a:cubicBezTo>
                <a:cubicBezTo>
                  <a:pt x="146002" y="82748"/>
                  <a:pt x="139693" y="88373"/>
                  <a:pt x="131000" y="88373"/>
                </a:cubicBezTo>
                <a:lnTo>
                  <a:pt x="127604" y="88407"/>
                </a:lnTo>
                <a:cubicBezTo>
                  <a:pt x="114474" y="88407"/>
                  <a:pt x="112515" y="81676"/>
                  <a:pt x="112515" y="77664"/>
                </a:cubicBezTo>
                <a:cubicBezTo>
                  <a:pt x="112515" y="69397"/>
                  <a:pt x="122926" y="61614"/>
                  <a:pt x="130997" y="61614"/>
                </a:cubicBezTo>
                <a:close/>
                <a:moveTo>
                  <a:pt x="40455" y="61614"/>
                </a:moveTo>
                <a:cubicBezTo>
                  <a:pt x="48525" y="61614"/>
                  <a:pt x="58936" y="69397"/>
                  <a:pt x="58939" y="77661"/>
                </a:cubicBezTo>
                <a:cubicBezTo>
                  <a:pt x="58939" y="81673"/>
                  <a:pt x="56981" y="88403"/>
                  <a:pt x="43851" y="88403"/>
                </a:cubicBezTo>
                <a:lnTo>
                  <a:pt x="40455" y="88370"/>
                </a:lnTo>
                <a:cubicBezTo>
                  <a:pt x="31762" y="88370"/>
                  <a:pt x="25453" y="82744"/>
                  <a:pt x="25453" y="74992"/>
                </a:cubicBezTo>
                <a:cubicBezTo>
                  <a:pt x="25453" y="67240"/>
                  <a:pt x="31762" y="61614"/>
                  <a:pt x="40455" y="61614"/>
                </a:cubicBezTo>
                <a:close/>
                <a:moveTo>
                  <a:pt x="32150" y="53574"/>
                </a:moveTo>
                <a:cubicBezTo>
                  <a:pt x="23287" y="53574"/>
                  <a:pt x="16077" y="60784"/>
                  <a:pt x="16077" y="69648"/>
                </a:cubicBezTo>
                <a:lnTo>
                  <a:pt x="16077" y="96437"/>
                </a:lnTo>
                <a:lnTo>
                  <a:pt x="155374" y="96437"/>
                </a:lnTo>
                <a:lnTo>
                  <a:pt x="155374" y="85721"/>
                </a:lnTo>
                <a:lnTo>
                  <a:pt x="155374" y="69648"/>
                </a:lnTo>
                <a:cubicBezTo>
                  <a:pt x="155374" y="60784"/>
                  <a:pt x="148164" y="53574"/>
                  <a:pt x="139300" y="53574"/>
                </a:cubicBezTo>
                <a:close/>
                <a:moveTo>
                  <a:pt x="144902" y="37501"/>
                </a:moveTo>
                <a:lnTo>
                  <a:pt x="147062" y="44138"/>
                </a:lnTo>
                <a:cubicBezTo>
                  <a:pt x="149848" y="44985"/>
                  <a:pt x="152443" y="46278"/>
                  <a:pt x="154767" y="47918"/>
                </a:cubicBezTo>
                <a:cubicBezTo>
                  <a:pt x="156344" y="47584"/>
                  <a:pt x="157761" y="46737"/>
                  <a:pt x="158501" y="45250"/>
                </a:cubicBezTo>
                <a:lnTo>
                  <a:pt x="160437" y="41382"/>
                </a:lnTo>
                <a:cubicBezTo>
                  <a:pt x="161046" y="40173"/>
                  <a:pt x="160554" y="39155"/>
                  <a:pt x="160323" y="38773"/>
                </a:cubicBezTo>
                <a:cubicBezTo>
                  <a:pt x="160032" y="38298"/>
                  <a:pt x="159338" y="37501"/>
                  <a:pt x="158042" y="37501"/>
                </a:cubicBezTo>
                <a:close/>
                <a:moveTo>
                  <a:pt x="13408" y="37501"/>
                </a:moveTo>
                <a:cubicBezTo>
                  <a:pt x="12112" y="37501"/>
                  <a:pt x="11419" y="38298"/>
                  <a:pt x="11128" y="38773"/>
                </a:cubicBezTo>
                <a:cubicBezTo>
                  <a:pt x="10900" y="39155"/>
                  <a:pt x="10408" y="40177"/>
                  <a:pt x="11014" y="41379"/>
                </a:cubicBezTo>
                <a:lnTo>
                  <a:pt x="12949" y="45260"/>
                </a:lnTo>
                <a:cubicBezTo>
                  <a:pt x="13689" y="46740"/>
                  <a:pt x="15106" y="47584"/>
                  <a:pt x="16683" y="47918"/>
                </a:cubicBezTo>
                <a:cubicBezTo>
                  <a:pt x="18642" y="46533"/>
                  <a:pt x="22094" y="44839"/>
                  <a:pt x="24388" y="44138"/>
                </a:cubicBezTo>
                <a:lnTo>
                  <a:pt x="26548" y="37501"/>
                </a:lnTo>
                <a:close/>
                <a:moveTo>
                  <a:pt x="58213" y="10715"/>
                </a:moveTo>
                <a:cubicBezTo>
                  <a:pt x="51234" y="10715"/>
                  <a:pt x="45093" y="15176"/>
                  <a:pt x="42930" y="21812"/>
                </a:cubicBezTo>
                <a:lnTo>
                  <a:pt x="36075" y="42856"/>
                </a:lnTo>
                <a:lnTo>
                  <a:pt x="135379" y="42856"/>
                </a:lnTo>
                <a:lnTo>
                  <a:pt x="128524" y="21809"/>
                </a:lnTo>
                <a:cubicBezTo>
                  <a:pt x="126361" y="15176"/>
                  <a:pt x="120219" y="10715"/>
                  <a:pt x="113241" y="10715"/>
                </a:cubicBezTo>
                <a:close/>
                <a:moveTo>
                  <a:pt x="58210" y="0"/>
                </a:moveTo>
                <a:lnTo>
                  <a:pt x="113241" y="0"/>
                </a:lnTo>
                <a:cubicBezTo>
                  <a:pt x="124837" y="0"/>
                  <a:pt x="135118" y="7464"/>
                  <a:pt x="138711" y="18494"/>
                </a:cubicBezTo>
                <a:lnTo>
                  <a:pt x="141413" y="26785"/>
                </a:lnTo>
                <a:lnTo>
                  <a:pt x="158042" y="26785"/>
                </a:lnTo>
                <a:cubicBezTo>
                  <a:pt x="162720" y="26785"/>
                  <a:pt x="166980" y="29159"/>
                  <a:pt x="169438" y="33138"/>
                </a:cubicBezTo>
                <a:cubicBezTo>
                  <a:pt x="171896" y="37112"/>
                  <a:pt x="172117" y="41985"/>
                  <a:pt x="170027" y="46170"/>
                </a:cubicBezTo>
                <a:lnTo>
                  <a:pt x="168091" y="50042"/>
                </a:lnTo>
                <a:cubicBezTo>
                  <a:pt x="166765" y="52684"/>
                  <a:pt x="164773" y="54766"/>
                  <a:pt x="162399" y="56260"/>
                </a:cubicBezTo>
                <a:cubicBezTo>
                  <a:pt x="164713" y="60195"/>
                  <a:pt x="166092" y="64739"/>
                  <a:pt x="166092" y="69648"/>
                </a:cubicBezTo>
                <a:lnTo>
                  <a:pt x="166092" y="112514"/>
                </a:lnTo>
                <a:cubicBezTo>
                  <a:pt x="166092" y="121377"/>
                  <a:pt x="158883" y="128587"/>
                  <a:pt x="150019" y="128587"/>
                </a:cubicBezTo>
                <a:lnTo>
                  <a:pt x="144661" y="128587"/>
                </a:lnTo>
                <a:cubicBezTo>
                  <a:pt x="135797" y="128587"/>
                  <a:pt x="128588" y="121377"/>
                  <a:pt x="128588" y="112514"/>
                </a:cubicBezTo>
                <a:lnTo>
                  <a:pt x="128588" y="107156"/>
                </a:lnTo>
                <a:lnTo>
                  <a:pt x="42866" y="107156"/>
                </a:lnTo>
                <a:lnTo>
                  <a:pt x="42866" y="112514"/>
                </a:lnTo>
                <a:cubicBezTo>
                  <a:pt x="42866" y="121377"/>
                  <a:pt x="35657" y="128587"/>
                  <a:pt x="26793" y="128587"/>
                </a:cubicBezTo>
                <a:lnTo>
                  <a:pt x="21435" y="128587"/>
                </a:lnTo>
                <a:cubicBezTo>
                  <a:pt x="12571" y="128587"/>
                  <a:pt x="5361" y="121377"/>
                  <a:pt x="5361" y="112514"/>
                </a:cubicBezTo>
                <a:lnTo>
                  <a:pt x="5361" y="69648"/>
                </a:lnTo>
                <a:cubicBezTo>
                  <a:pt x="5361" y="64742"/>
                  <a:pt x="6741" y="60195"/>
                  <a:pt x="9055" y="56263"/>
                </a:cubicBezTo>
                <a:cubicBezTo>
                  <a:pt x="6684" y="54770"/>
                  <a:pt x="4688" y="52690"/>
                  <a:pt x="3362" y="50051"/>
                </a:cubicBezTo>
                <a:lnTo>
                  <a:pt x="1427" y="46164"/>
                </a:lnTo>
                <a:cubicBezTo>
                  <a:pt x="-666" y="41981"/>
                  <a:pt x="-445" y="37112"/>
                  <a:pt x="2013" y="33134"/>
                </a:cubicBezTo>
                <a:cubicBezTo>
                  <a:pt x="4471" y="29156"/>
                  <a:pt x="8730" y="26782"/>
                  <a:pt x="13408" y="26782"/>
                </a:cubicBezTo>
                <a:lnTo>
                  <a:pt x="30038" y="26782"/>
                </a:lnTo>
                <a:lnTo>
                  <a:pt x="32740" y="18491"/>
                </a:lnTo>
                <a:cubicBezTo>
                  <a:pt x="36333" y="7464"/>
                  <a:pt x="46610" y="0"/>
                  <a:pt x="5821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420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CBB28-3533-C018-AC83-70584C023C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A519A3-C679-59A5-112C-DDE28D08F9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4125"/>
            <a:ext cx="681038" cy="365125"/>
          </a:xfrm>
        </p:spPr>
        <p:txBody>
          <a:bodyPr/>
          <a:lstStyle/>
          <a:p>
            <a:fld id="{70833B01-A140-6C4A-84C5-9AFD0809B48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800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5D95BBB5-DC84-6835-CE24-555D9A67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Concur Approver Training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F9C36D2-0011-59F0-E9D4-61971D1202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0096" b="10096"/>
          <a:stretch/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4894510-370D-8B6A-B897-D1ED26BCB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49475" y="2037030"/>
            <a:ext cx="4901678" cy="3686762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All travel approvers will be required to take an annual training online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The initial training will be sent in January with 30 days to complete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Allows for more efficient process with Payment Services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558CB-2216-D5A3-C627-34E4C6B1F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68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40" y="587141"/>
            <a:ext cx="7631234" cy="1376413"/>
          </a:xfrm>
        </p:spPr>
        <p:txBody>
          <a:bodyPr>
            <a:normAutofit fontScale="90000"/>
          </a:bodyPr>
          <a:lstStyle/>
          <a:p>
            <a:r>
              <a:rPr lang="en-US" dirty="0"/>
              <a:t>Credit Card Pick-up Location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FC5A19-D93A-A9A6-DBA4-0B2CCA34D8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4340" y="1963554"/>
            <a:ext cx="4971072" cy="4101220"/>
          </a:xfrm>
        </p:spPr>
        <p:txBody>
          <a:bodyPr numCol="1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Pro Card and Concur Travel Card pick-up is moving to the </a:t>
            </a:r>
            <a:r>
              <a:rPr lang="en-US" sz="2400" b="1" u="sng" dirty="0"/>
              <a:t>Cashier’s Office </a:t>
            </a:r>
            <a:r>
              <a:rPr lang="en-US" sz="2400" dirty="0"/>
              <a:t>on January 1</a:t>
            </a:r>
            <a:r>
              <a:rPr lang="en-US" sz="2400" baseline="30000" dirty="0"/>
              <a:t>st</a:t>
            </a:r>
            <a:r>
              <a:rPr lang="en-US" sz="2400" dirty="0"/>
              <a:t>,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Pro Card administrator will email the cardholder when the card is ready for pick-up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 sure to bring an ID to pick-up the card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38</a:t>
            </a:fld>
            <a:endParaRPr lang="en-US"/>
          </a:p>
        </p:txBody>
      </p:sp>
      <p:sp>
        <p:nvSpPr>
          <p:cNvPr id="6" name="Freeform 427">
            <a:extLst>
              <a:ext uri="{FF2B5EF4-FFF2-40B4-BE49-F238E27FC236}">
                <a16:creationId xmlns:a16="http://schemas.microsoft.com/office/drawing/2014/main" id="{55503341-7502-DF3F-AE05-D9DF1C16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31065" y="2196784"/>
            <a:ext cx="3510883" cy="3120791"/>
          </a:xfrm>
          <a:custGeom>
            <a:avLst/>
            <a:gdLst>
              <a:gd name="connsiteX0" fmla="*/ 69652 w 192881"/>
              <a:gd name="connsiteY0" fmla="*/ 76617 h 171450"/>
              <a:gd name="connsiteX1" fmla="*/ 69652 w 192881"/>
              <a:gd name="connsiteY1" fmla="*/ 140543 h 171450"/>
              <a:gd name="connsiteX2" fmla="*/ 123230 w 192881"/>
              <a:gd name="connsiteY2" fmla="*/ 159462 h 171450"/>
              <a:gd name="connsiteX3" fmla="*/ 123230 w 192881"/>
              <a:gd name="connsiteY3" fmla="*/ 84486 h 171450"/>
              <a:gd name="connsiteX4" fmla="*/ 118742 w 192881"/>
              <a:gd name="connsiteY4" fmla="*/ 82912 h 171450"/>
              <a:gd name="connsiteX5" fmla="*/ 100559 w 192881"/>
              <a:gd name="connsiteY5" fmla="*/ 105315 h 171450"/>
              <a:gd name="connsiteX6" fmla="*/ 96441 w 192881"/>
              <a:gd name="connsiteY6" fmla="*/ 107157 h 171450"/>
              <a:gd name="connsiteX7" fmla="*/ 92322 w 192881"/>
              <a:gd name="connsiteY7" fmla="*/ 105315 h 171450"/>
              <a:gd name="connsiteX8" fmla="*/ 69652 w 192881"/>
              <a:gd name="connsiteY8" fmla="*/ 76617 h 171450"/>
              <a:gd name="connsiteX9" fmla="*/ 182199 w 192881"/>
              <a:gd name="connsiteY9" fmla="*/ 66638 h 171450"/>
              <a:gd name="connsiteX10" fmla="*/ 133945 w 192881"/>
              <a:gd name="connsiteY10" fmla="*/ 84453 h 171450"/>
              <a:gd name="connsiteX11" fmla="*/ 133945 w 192881"/>
              <a:gd name="connsiteY11" fmla="*/ 159529 h 171450"/>
              <a:gd name="connsiteX12" fmla="*/ 182635 w 192881"/>
              <a:gd name="connsiteY12" fmla="*/ 142619 h 171450"/>
              <a:gd name="connsiteX13" fmla="*/ 58936 w 192881"/>
              <a:gd name="connsiteY13" fmla="*/ 65500 h 171450"/>
              <a:gd name="connsiteX14" fmla="*/ 10247 w 192881"/>
              <a:gd name="connsiteY14" fmla="*/ 82410 h 171450"/>
              <a:gd name="connsiteX15" fmla="*/ 10682 w 192881"/>
              <a:gd name="connsiteY15" fmla="*/ 158391 h 171450"/>
              <a:gd name="connsiteX16" fmla="*/ 58936 w 192881"/>
              <a:gd name="connsiteY16" fmla="*/ 140576 h 171450"/>
              <a:gd name="connsiteX17" fmla="*/ 96441 w 192881"/>
              <a:gd name="connsiteY17" fmla="*/ 34826 h 171450"/>
              <a:gd name="connsiteX18" fmla="*/ 104477 w 192881"/>
              <a:gd name="connsiteY18" fmla="*/ 42863 h 171450"/>
              <a:gd name="connsiteX19" fmla="*/ 96441 w 192881"/>
              <a:gd name="connsiteY19" fmla="*/ 50900 h 171450"/>
              <a:gd name="connsiteX20" fmla="*/ 88404 w 192881"/>
              <a:gd name="connsiteY20" fmla="*/ 42863 h 171450"/>
              <a:gd name="connsiteX21" fmla="*/ 96441 w 192881"/>
              <a:gd name="connsiteY21" fmla="*/ 34826 h 171450"/>
              <a:gd name="connsiteX22" fmla="*/ 96441 w 192881"/>
              <a:gd name="connsiteY22" fmla="*/ 10716 h 171450"/>
              <a:gd name="connsiteX23" fmla="*/ 64294 w 192881"/>
              <a:gd name="connsiteY23" fmla="*/ 41189 h 171450"/>
              <a:gd name="connsiteX24" fmla="*/ 96441 w 192881"/>
              <a:gd name="connsiteY24" fmla="*/ 93695 h 171450"/>
              <a:gd name="connsiteX25" fmla="*/ 128588 w 192881"/>
              <a:gd name="connsiteY25" fmla="*/ 41189 h 171450"/>
              <a:gd name="connsiteX26" fmla="*/ 96441 w 192881"/>
              <a:gd name="connsiteY26" fmla="*/ 10716 h 171450"/>
              <a:gd name="connsiteX27" fmla="*/ 96441 w 192881"/>
              <a:gd name="connsiteY27" fmla="*/ 0 h 171450"/>
              <a:gd name="connsiteX28" fmla="*/ 139303 w 192881"/>
              <a:gd name="connsiteY28" fmla="*/ 41189 h 171450"/>
              <a:gd name="connsiteX29" fmla="*/ 125139 w 192881"/>
              <a:gd name="connsiteY29" fmla="*/ 73804 h 171450"/>
              <a:gd name="connsiteX30" fmla="*/ 128588 w 192881"/>
              <a:gd name="connsiteY30" fmla="*/ 75010 h 171450"/>
              <a:gd name="connsiteX31" fmla="*/ 185514 w 192881"/>
              <a:gd name="connsiteY31" fmla="*/ 53980 h 171450"/>
              <a:gd name="connsiteX32" fmla="*/ 187524 w 192881"/>
              <a:gd name="connsiteY32" fmla="*/ 53579 h 171450"/>
              <a:gd name="connsiteX33" fmla="*/ 192881 w 192881"/>
              <a:gd name="connsiteY33" fmla="*/ 58936 h 171450"/>
              <a:gd name="connsiteX34" fmla="*/ 192881 w 192881"/>
              <a:gd name="connsiteY34" fmla="*/ 142753 h 171450"/>
              <a:gd name="connsiteX35" fmla="*/ 186151 w 192881"/>
              <a:gd name="connsiteY35" fmla="*/ 152698 h 171450"/>
              <a:gd name="connsiteX36" fmla="*/ 135285 w 192881"/>
              <a:gd name="connsiteY36" fmla="*/ 170412 h 171450"/>
              <a:gd name="connsiteX37" fmla="*/ 121890 w 192881"/>
              <a:gd name="connsiteY37" fmla="*/ 170345 h 171450"/>
              <a:gd name="connsiteX38" fmla="*/ 64294 w 192881"/>
              <a:gd name="connsiteY38" fmla="*/ 150019 h 171450"/>
              <a:gd name="connsiteX39" fmla="*/ 7367 w 192881"/>
              <a:gd name="connsiteY39" fmla="*/ 171048 h 171450"/>
              <a:gd name="connsiteX40" fmla="*/ 5358 w 192881"/>
              <a:gd name="connsiteY40" fmla="*/ 171450 h 171450"/>
              <a:gd name="connsiteX41" fmla="*/ 0 w 192881"/>
              <a:gd name="connsiteY41" fmla="*/ 166093 h 171450"/>
              <a:gd name="connsiteX42" fmla="*/ 0 w 192881"/>
              <a:gd name="connsiteY42" fmla="*/ 82276 h 171450"/>
              <a:gd name="connsiteX43" fmla="*/ 6731 w 192881"/>
              <a:gd name="connsiteY43" fmla="*/ 72331 h 171450"/>
              <a:gd name="connsiteX44" fmla="*/ 57061 w 192881"/>
              <a:gd name="connsiteY44" fmla="*/ 54784 h 171450"/>
              <a:gd name="connsiteX45" fmla="*/ 53578 w 192881"/>
              <a:gd name="connsiteY45" fmla="*/ 41189 h 171450"/>
              <a:gd name="connsiteX46" fmla="*/ 96441 w 192881"/>
              <a:gd name="connsiteY46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92881" h="171450">
                <a:moveTo>
                  <a:pt x="69652" y="76617"/>
                </a:moveTo>
                <a:lnTo>
                  <a:pt x="69652" y="140543"/>
                </a:lnTo>
                <a:lnTo>
                  <a:pt x="123230" y="159462"/>
                </a:lnTo>
                <a:lnTo>
                  <a:pt x="123230" y="84486"/>
                </a:lnTo>
                <a:lnTo>
                  <a:pt x="118742" y="82912"/>
                </a:lnTo>
                <a:cubicBezTo>
                  <a:pt x="111844" y="92222"/>
                  <a:pt x="104846" y="100459"/>
                  <a:pt x="100559" y="105315"/>
                </a:cubicBezTo>
                <a:cubicBezTo>
                  <a:pt x="99454" y="106554"/>
                  <a:pt x="97948" y="107157"/>
                  <a:pt x="96441" y="107157"/>
                </a:cubicBezTo>
                <a:cubicBezTo>
                  <a:pt x="94934" y="107157"/>
                  <a:pt x="93394" y="106554"/>
                  <a:pt x="92322" y="105315"/>
                </a:cubicBezTo>
                <a:cubicBezTo>
                  <a:pt x="87098" y="99388"/>
                  <a:pt x="77822" y="88438"/>
                  <a:pt x="69652" y="76617"/>
                </a:cubicBezTo>
                <a:close/>
                <a:moveTo>
                  <a:pt x="182199" y="66638"/>
                </a:moveTo>
                <a:lnTo>
                  <a:pt x="133945" y="84453"/>
                </a:lnTo>
                <a:lnTo>
                  <a:pt x="133945" y="159529"/>
                </a:lnTo>
                <a:lnTo>
                  <a:pt x="182635" y="142619"/>
                </a:lnTo>
                <a:close/>
                <a:moveTo>
                  <a:pt x="58936" y="65500"/>
                </a:moveTo>
                <a:lnTo>
                  <a:pt x="10247" y="82410"/>
                </a:lnTo>
                <a:lnTo>
                  <a:pt x="10682" y="158391"/>
                </a:lnTo>
                <a:lnTo>
                  <a:pt x="58936" y="140576"/>
                </a:lnTo>
                <a:close/>
                <a:moveTo>
                  <a:pt x="96441" y="34826"/>
                </a:moveTo>
                <a:cubicBezTo>
                  <a:pt x="100861" y="34826"/>
                  <a:pt x="104477" y="38409"/>
                  <a:pt x="104477" y="42863"/>
                </a:cubicBezTo>
                <a:cubicBezTo>
                  <a:pt x="104477" y="47316"/>
                  <a:pt x="100861" y="50900"/>
                  <a:pt x="96441" y="50900"/>
                </a:cubicBezTo>
                <a:cubicBezTo>
                  <a:pt x="92020" y="50900"/>
                  <a:pt x="88404" y="47283"/>
                  <a:pt x="88404" y="42863"/>
                </a:cubicBezTo>
                <a:cubicBezTo>
                  <a:pt x="88404" y="38409"/>
                  <a:pt x="92020" y="34826"/>
                  <a:pt x="96441" y="34826"/>
                </a:cubicBezTo>
                <a:close/>
                <a:moveTo>
                  <a:pt x="96441" y="10716"/>
                </a:moveTo>
                <a:cubicBezTo>
                  <a:pt x="78726" y="10716"/>
                  <a:pt x="64294" y="24378"/>
                  <a:pt x="64294" y="41189"/>
                </a:cubicBezTo>
                <a:cubicBezTo>
                  <a:pt x="64294" y="50230"/>
                  <a:pt x="77052" y="70958"/>
                  <a:pt x="96441" y="93695"/>
                </a:cubicBezTo>
                <a:cubicBezTo>
                  <a:pt x="115829" y="70958"/>
                  <a:pt x="128588" y="50230"/>
                  <a:pt x="128588" y="41189"/>
                </a:cubicBezTo>
                <a:cubicBezTo>
                  <a:pt x="128588" y="24378"/>
                  <a:pt x="114155" y="10716"/>
                  <a:pt x="96441" y="10716"/>
                </a:cubicBezTo>
                <a:close/>
                <a:moveTo>
                  <a:pt x="96441" y="0"/>
                </a:moveTo>
                <a:cubicBezTo>
                  <a:pt x="120116" y="0"/>
                  <a:pt x="139303" y="18418"/>
                  <a:pt x="139303" y="41189"/>
                </a:cubicBezTo>
                <a:cubicBezTo>
                  <a:pt x="139303" y="49962"/>
                  <a:pt x="132941" y="62118"/>
                  <a:pt x="125139" y="73804"/>
                </a:cubicBezTo>
                <a:lnTo>
                  <a:pt x="128588" y="75010"/>
                </a:lnTo>
                <a:lnTo>
                  <a:pt x="185514" y="53980"/>
                </a:lnTo>
                <a:cubicBezTo>
                  <a:pt x="186184" y="53713"/>
                  <a:pt x="186854" y="53579"/>
                  <a:pt x="187524" y="53579"/>
                </a:cubicBezTo>
                <a:cubicBezTo>
                  <a:pt x="190370" y="53579"/>
                  <a:pt x="192881" y="55856"/>
                  <a:pt x="192881" y="58936"/>
                </a:cubicBezTo>
                <a:lnTo>
                  <a:pt x="192881" y="142753"/>
                </a:lnTo>
                <a:cubicBezTo>
                  <a:pt x="192881" y="147139"/>
                  <a:pt x="190236" y="151057"/>
                  <a:pt x="186151" y="152698"/>
                </a:cubicBezTo>
                <a:lnTo>
                  <a:pt x="135285" y="170412"/>
                </a:lnTo>
                <a:cubicBezTo>
                  <a:pt x="130932" y="171819"/>
                  <a:pt x="126244" y="171785"/>
                  <a:pt x="121890" y="170345"/>
                </a:cubicBezTo>
                <a:lnTo>
                  <a:pt x="64294" y="150019"/>
                </a:lnTo>
                <a:lnTo>
                  <a:pt x="7367" y="171048"/>
                </a:lnTo>
                <a:cubicBezTo>
                  <a:pt x="6697" y="171316"/>
                  <a:pt x="6028" y="171450"/>
                  <a:pt x="5358" y="171450"/>
                </a:cubicBezTo>
                <a:cubicBezTo>
                  <a:pt x="2512" y="171450"/>
                  <a:pt x="0" y="169173"/>
                  <a:pt x="0" y="166093"/>
                </a:cubicBezTo>
                <a:lnTo>
                  <a:pt x="0" y="82276"/>
                </a:lnTo>
                <a:cubicBezTo>
                  <a:pt x="0" y="77889"/>
                  <a:pt x="2679" y="73938"/>
                  <a:pt x="6731" y="72331"/>
                </a:cubicBezTo>
                <a:lnTo>
                  <a:pt x="57061" y="54784"/>
                </a:lnTo>
                <a:cubicBezTo>
                  <a:pt x="54918" y="49828"/>
                  <a:pt x="53578" y="45140"/>
                  <a:pt x="53578" y="41189"/>
                </a:cubicBezTo>
                <a:cubicBezTo>
                  <a:pt x="53578" y="18451"/>
                  <a:pt x="72766" y="0"/>
                  <a:pt x="9644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469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40" y="587141"/>
            <a:ext cx="10095330" cy="1376413"/>
          </a:xfrm>
        </p:spPr>
        <p:txBody>
          <a:bodyPr>
            <a:normAutofit fontScale="90000"/>
          </a:bodyPr>
          <a:lstStyle/>
          <a:p>
            <a:r>
              <a:rPr lang="en-US" dirty="0"/>
              <a:t>Credit Card Violations &amp; Corrections Procedures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FC5A19-D93A-A9A6-DBA4-0B2CCA34D8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4339" y="2045036"/>
            <a:ext cx="10095331" cy="4101220"/>
          </a:xfrm>
        </p:spPr>
        <p:txBody>
          <a:bodyPr numCol="1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Misuse of the travel card according to procedures manual can lead to deactivation until the issue is resolved and retraining is completed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Violations include (but not limited to):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Late submission of expense reports (30+ days past trip end date)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Missing receipts or non-itemized receipt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Personal purchases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Missing hospitality forms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Unauthorized transactions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1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Policy Implementation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9CD3C1D-3D95-8E70-D16B-F6F2B0C31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YOU SHOULD KNOW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FC5A19-D93A-A9A6-DBA4-0B2CCA34D8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4322" y="2637322"/>
            <a:ext cx="5682727" cy="308647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Changes are effective January 1</a:t>
            </a:r>
            <a:r>
              <a:rPr lang="en-US" baseline="30000" dirty="0"/>
              <a:t>st</a:t>
            </a:r>
            <a:r>
              <a:rPr lang="en-US" dirty="0"/>
              <a:t>, 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Available on the CSU Policy Library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Affects travel with a start date of January 1</a:t>
            </a:r>
            <a:r>
              <a:rPr lang="en-US" baseline="30000" dirty="0"/>
              <a:t>st</a:t>
            </a:r>
            <a:r>
              <a:rPr lang="en-US" dirty="0"/>
              <a:t>, 2024 or later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Travel with a start date prior to January 1</a:t>
            </a:r>
            <a:r>
              <a:rPr lang="en-US" baseline="30000" dirty="0"/>
              <a:t>st</a:t>
            </a:r>
            <a:r>
              <a:rPr lang="en-US" dirty="0"/>
              <a:t>, 2024,  shall be expensed based on current policies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Deadline to submit Expense Report: January 31</a:t>
            </a:r>
            <a:r>
              <a:rPr lang="en-US" baseline="30000" dirty="0"/>
              <a:t>st</a:t>
            </a:r>
            <a:r>
              <a:rPr lang="en-US" dirty="0"/>
              <a:t>, 2024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A8D7D88-E882-0A51-CAE6-2AC74445635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910" r="910"/>
          <a:stretch/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90FEA21-5855-1C4E-C073-7D77ADDED7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8128" t="18170" r="8076" b="12513"/>
          <a:stretch/>
        </p:blipFill>
        <p:spPr>
          <a:xfrm>
            <a:off x="7142163" y="3429000"/>
            <a:ext cx="2525711" cy="2616200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D70B7092-1BEA-3B23-8652-1108B71ACD2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l="17820" r="17820"/>
          <a:stretch/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44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40" y="587141"/>
            <a:ext cx="10095330" cy="1376413"/>
          </a:xfrm>
        </p:spPr>
        <p:txBody>
          <a:bodyPr>
            <a:normAutofit fontScale="90000"/>
          </a:bodyPr>
          <a:lstStyle/>
          <a:p>
            <a:r>
              <a:rPr lang="en-US" dirty="0"/>
              <a:t>Credit Card Violations &amp; Corrections Procedures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FC5A19-D93A-A9A6-DBA4-0B2CCA34D8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4339" y="2081250"/>
            <a:ext cx="10095331" cy="4101220"/>
          </a:xfrm>
        </p:spPr>
        <p:txBody>
          <a:bodyPr numCol="1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If a cardholder incurs three (3) violations within a fiscal year, they will have their Concur Travel Card deactivated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First Offense: Email to Cardholder and Approving Official with 1 week to remedy the violation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Second Offense: Email to Cardholder and Approving Official, warning of card suspension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Third Offense: Email to Cardholder, Approving Official and Department VP or Dean. Card suspended for at least 1 billing cycle and retraining required.	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41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CBB28-3533-C018-AC83-70584C023C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8FCC6EA-7851-B2EE-4476-B3C6152B252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067827" y="5409672"/>
            <a:ext cx="8056347" cy="42132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A519A3-C679-59A5-112C-DDE28D08F9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4125"/>
            <a:ext cx="681038" cy="365125"/>
          </a:xfrm>
        </p:spPr>
        <p:txBody>
          <a:bodyPr/>
          <a:lstStyle/>
          <a:p>
            <a:fld id="{70833B01-A140-6C4A-84C5-9AFD0809B4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418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40" y="587141"/>
            <a:ext cx="7631234" cy="1376413"/>
          </a:xfrm>
        </p:spPr>
        <p:txBody>
          <a:bodyPr>
            <a:normAutofit/>
          </a:bodyPr>
          <a:lstStyle/>
          <a:p>
            <a:r>
              <a:rPr lang="en-US" dirty="0"/>
              <a:t>Moving &amp; Relocation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FC5A19-D93A-A9A6-DBA4-0B2CCA34D8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4340" y="1963554"/>
            <a:ext cx="4901660" cy="4101220"/>
          </a:xfrm>
        </p:spPr>
        <p:txBody>
          <a:bodyPr numCol="1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Offer letters dated November 1</a:t>
            </a:r>
            <a:r>
              <a:rPr lang="en-US" sz="2400" baseline="30000" dirty="0"/>
              <a:t>st</a:t>
            </a:r>
            <a:r>
              <a:rPr lang="en-US" sz="2400" dirty="0"/>
              <a:t>, 2023: allowance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Offer letters dates prior to November 1</a:t>
            </a:r>
            <a:r>
              <a:rPr lang="en-US" sz="2400" baseline="30000" dirty="0"/>
              <a:t>st</a:t>
            </a:r>
            <a:r>
              <a:rPr lang="en-US" sz="2400" dirty="0"/>
              <a:t>, 2023: reimbursement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New employees have 12 months to claim their moving and relocation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42</a:t>
            </a:fld>
            <a:endParaRPr lang="en-US"/>
          </a:p>
        </p:txBody>
      </p:sp>
      <p:sp>
        <p:nvSpPr>
          <p:cNvPr id="5" name="Freeform 386">
            <a:extLst>
              <a:ext uri="{FF2B5EF4-FFF2-40B4-BE49-F238E27FC236}">
                <a16:creationId xmlns:a16="http://schemas.microsoft.com/office/drawing/2014/main" id="{C16EC100-AEE2-4298-1C6C-DF7DCDC22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10502" y="2157717"/>
            <a:ext cx="4015762" cy="3011812"/>
          </a:xfrm>
          <a:custGeom>
            <a:avLst/>
            <a:gdLst/>
            <a:ahLst/>
            <a:cxnLst/>
            <a:rect l="l" t="t" r="r" b="b"/>
            <a:pathLst>
              <a:path w="171450" h="128587">
                <a:moveTo>
                  <a:pt x="16074" y="0"/>
                </a:moveTo>
                <a:lnTo>
                  <a:pt x="155377" y="0"/>
                </a:lnTo>
                <a:cubicBezTo>
                  <a:pt x="164251" y="0"/>
                  <a:pt x="171450" y="7199"/>
                  <a:pt x="171450" y="16073"/>
                </a:cubicBezTo>
                <a:lnTo>
                  <a:pt x="171450" y="112514"/>
                </a:lnTo>
                <a:cubicBezTo>
                  <a:pt x="171450" y="121388"/>
                  <a:pt x="164251" y="128587"/>
                  <a:pt x="155377" y="128587"/>
                </a:cubicBezTo>
                <a:lnTo>
                  <a:pt x="16074" y="128587"/>
                </a:lnTo>
                <a:cubicBezTo>
                  <a:pt x="7200" y="128587"/>
                  <a:pt x="0" y="121388"/>
                  <a:pt x="0" y="112514"/>
                </a:cubicBezTo>
                <a:lnTo>
                  <a:pt x="0" y="16073"/>
                </a:lnTo>
                <a:cubicBezTo>
                  <a:pt x="0" y="7199"/>
                  <a:pt x="7200" y="0"/>
                  <a:pt x="16074" y="0"/>
                </a:cubicBezTo>
                <a:close/>
                <a:moveTo>
                  <a:pt x="16074" y="10715"/>
                </a:moveTo>
                <a:cubicBezTo>
                  <a:pt x="13127" y="10715"/>
                  <a:pt x="10716" y="13126"/>
                  <a:pt x="10716" y="16073"/>
                </a:cubicBezTo>
                <a:lnTo>
                  <a:pt x="10716" y="29937"/>
                </a:lnTo>
                <a:cubicBezTo>
                  <a:pt x="18050" y="36132"/>
                  <a:pt x="28531" y="44671"/>
                  <a:pt x="61146" y="70555"/>
                </a:cubicBezTo>
                <a:cubicBezTo>
                  <a:pt x="66772" y="75042"/>
                  <a:pt x="77956" y="85859"/>
                  <a:pt x="85725" y="85725"/>
                </a:cubicBezTo>
                <a:cubicBezTo>
                  <a:pt x="93494" y="85859"/>
                  <a:pt x="104645" y="75042"/>
                  <a:pt x="110304" y="70555"/>
                </a:cubicBezTo>
                <a:cubicBezTo>
                  <a:pt x="142920" y="44671"/>
                  <a:pt x="153401" y="36132"/>
                  <a:pt x="160735" y="29937"/>
                </a:cubicBezTo>
                <a:lnTo>
                  <a:pt x="160735" y="16073"/>
                </a:lnTo>
                <a:cubicBezTo>
                  <a:pt x="160735" y="13126"/>
                  <a:pt x="158324" y="10715"/>
                  <a:pt x="155377" y="10715"/>
                </a:cubicBezTo>
                <a:lnTo>
                  <a:pt x="16074" y="10715"/>
                </a:lnTo>
                <a:close/>
                <a:moveTo>
                  <a:pt x="10716" y="43867"/>
                </a:moveTo>
                <a:lnTo>
                  <a:pt x="10716" y="112514"/>
                </a:lnTo>
                <a:cubicBezTo>
                  <a:pt x="10716" y="115460"/>
                  <a:pt x="13127" y="117872"/>
                  <a:pt x="16074" y="117872"/>
                </a:cubicBezTo>
                <a:lnTo>
                  <a:pt x="155377" y="117872"/>
                </a:lnTo>
                <a:cubicBezTo>
                  <a:pt x="158324" y="117872"/>
                  <a:pt x="160735" y="115460"/>
                  <a:pt x="160735" y="112514"/>
                </a:cubicBezTo>
                <a:lnTo>
                  <a:pt x="160735" y="43867"/>
                </a:lnTo>
                <a:cubicBezTo>
                  <a:pt x="153100" y="50129"/>
                  <a:pt x="141045" y="59806"/>
                  <a:pt x="116968" y="78927"/>
                </a:cubicBezTo>
                <a:cubicBezTo>
                  <a:pt x="109936" y="84553"/>
                  <a:pt x="97914" y="96541"/>
                  <a:pt x="85725" y="96440"/>
                </a:cubicBezTo>
                <a:cubicBezTo>
                  <a:pt x="73469" y="96507"/>
                  <a:pt x="61347" y="84419"/>
                  <a:pt x="54483" y="78927"/>
                </a:cubicBezTo>
                <a:cubicBezTo>
                  <a:pt x="30406" y="59806"/>
                  <a:pt x="18351" y="50129"/>
                  <a:pt x="10716" y="4386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494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40" y="587141"/>
            <a:ext cx="10095330" cy="1376413"/>
          </a:xfrm>
        </p:spPr>
        <p:txBody>
          <a:bodyPr>
            <a:normAutofit/>
          </a:bodyPr>
          <a:lstStyle/>
          <a:p>
            <a:r>
              <a:rPr lang="en-US" dirty="0"/>
              <a:t>Review Federal Per Diem Websites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FC5A19-D93A-A9A6-DBA4-0B2CCA34D8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4339" y="2081250"/>
            <a:ext cx="6682175" cy="4101220"/>
          </a:xfrm>
        </p:spPr>
        <p:txBody>
          <a:bodyPr numCol="1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Review Federal Per Diem websites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Continental United States (CONUS)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Domestic Meals and Incidental Expenses (M&amp;IE)</a:t>
            </a:r>
            <a:br>
              <a:rPr lang="en-US" sz="1800" dirty="0"/>
            </a:br>
            <a:r>
              <a:rPr lang="en-US" sz="1800" dirty="0"/>
              <a:t>U.S. General Services Administration (GSA)</a:t>
            </a:r>
            <a:endParaRPr lang="en-US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Outside the Continental United States (OCONUS)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Alaska, Hawaii, and US territories</a:t>
            </a:r>
            <a:br>
              <a:rPr lang="en-US" sz="1800" dirty="0"/>
            </a:br>
            <a:r>
              <a:rPr lang="en-US" sz="1800" dirty="0"/>
              <a:t>US Department of Defense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International Meals and Incidentals</a:t>
            </a:r>
            <a:br>
              <a:rPr lang="en-US" sz="1800" dirty="0"/>
            </a:br>
            <a:r>
              <a:rPr lang="en-US" sz="1800" dirty="0"/>
              <a:t>U.S. Department of State</a:t>
            </a:r>
            <a:endParaRPr lang="en-US" sz="2200" dirty="0"/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43</a:t>
            </a:fld>
            <a:endParaRPr lang="en-US"/>
          </a:p>
        </p:txBody>
      </p:sp>
      <p:sp>
        <p:nvSpPr>
          <p:cNvPr id="5" name="Freeform 402">
            <a:extLst>
              <a:ext uri="{FF2B5EF4-FFF2-40B4-BE49-F238E27FC236}">
                <a16:creationId xmlns:a16="http://schemas.microsoft.com/office/drawing/2014/main" id="{B70C606F-31FF-E0C3-DF9D-B42BD7536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94145" y="2389697"/>
            <a:ext cx="2631499" cy="2631499"/>
          </a:xfrm>
          <a:custGeom>
            <a:avLst/>
            <a:gdLst/>
            <a:ahLst/>
            <a:cxnLst/>
            <a:rect l="l" t="t" r="r" b="b"/>
            <a:pathLst>
              <a:path w="166092" h="166092">
                <a:moveTo>
                  <a:pt x="83046" y="0"/>
                </a:moveTo>
                <a:cubicBezTo>
                  <a:pt x="128912" y="0"/>
                  <a:pt x="166092" y="37180"/>
                  <a:pt x="166092" y="83046"/>
                </a:cubicBezTo>
                <a:cubicBezTo>
                  <a:pt x="166092" y="128913"/>
                  <a:pt x="128912" y="166092"/>
                  <a:pt x="83046" y="166092"/>
                </a:cubicBezTo>
                <a:cubicBezTo>
                  <a:pt x="37180" y="166092"/>
                  <a:pt x="0" y="128913"/>
                  <a:pt x="0" y="83046"/>
                </a:cubicBezTo>
                <a:cubicBezTo>
                  <a:pt x="0" y="37180"/>
                  <a:pt x="37180" y="0"/>
                  <a:pt x="83046" y="0"/>
                </a:cubicBezTo>
                <a:close/>
                <a:moveTo>
                  <a:pt x="83053" y="10719"/>
                </a:moveTo>
                <a:cubicBezTo>
                  <a:pt x="82906" y="10719"/>
                  <a:pt x="82762" y="10743"/>
                  <a:pt x="82614" y="10743"/>
                </a:cubicBezTo>
                <a:lnTo>
                  <a:pt x="93768" y="21897"/>
                </a:lnTo>
                <a:cubicBezTo>
                  <a:pt x="95791" y="23919"/>
                  <a:pt x="96910" y="26612"/>
                  <a:pt x="96910" y="29472"/>
                </a:cubicBezTo>
                <a:cubicBezTo>
                  <a:pt x="96910" y="32331"/>
                  <a:pt x="95788" y="35020"/>
                  <a:pt x="93768" y="37046"/>
                </a:cubicBezTo>
                <a:lnTo>
                  <a:pt x="90618" y="40197"/>
                </a:lnTo>
                <a:cubicBezTo>
                  <a:pt x="93430" y="43348"/>
                  <a:pt x="93327" y="48204"/>
                  <a:pt x="90303" y="51228"/>
                </a:cubicBezTo>
                <a:lnTo>
                  <a:pt x="87624" y="53907"/>
                </a:lnTo>
                <a:cubicBezTo>
                  <a:pt x="86107" y="55423"/>
                  <a:pt x="84088" y="56261"/>
                  <a:pt x="81941" y="56261"/>
                </a:cubicBezTo>
                <a:lnTo>
                  <a:pt x="80016" y="56261"/>
                </a:lnTo>
                <a:lnTo>
                  <a:pt x="78884" y="57369"/>
                </a:lnTo>
                <a:lnTo>
                  <a:pt x="83227" y="66059"/>
                </a:lnTo>
                <a:cubicBezTo>
                  <a:pt x="84483" y="68564"/>
                  <a:pt x="84349" y="71490"/>
                  <a:pt x="82872" y="73875"/>
                </a:cubicBezTo>
                <a:cubicBezTo>
                  <a:pt x="81395" y="76265"/>
                  <a:pt x="78844" y="77689"/>
                  <a:pt x="76038" y="77689"/>
                </a:cubicBezTo>
                <a:lnTo>
                  <a:pt x="74142" y="77689"/>
                </a:lnTo>
                <a:cubicBezTo>
                  <a:pt x="72207" y="77689"/>
                  <a:pt x="70345" y="76985"/>
                  <a:pt x="68878" y="75720"/>
                </a:cubicBezTo>
                <a:lnTo>
                  <a:pt x="65771" y="73020"/>
                </a:lnTo>
                <a:lnTo>
                  <a:pt x="58434" y="75465"/>
                </a:lnTo>
                <a:lnTo>
                  <a:pt x="59217" y="75857"/>
                </a:lnTo>
                <a:cubicBezTo>
                  <a:pt x="61615" y="77056"/>
                  <a:pt x="64294" y="77689"/>
                  <a:pt x="66973" y="77689"/>
                </a:cubicBezTo>
                <a:cubicBezTo>
                  <a:pt x="71701" y="77689"/>
                  <a:pt x="74822" y="81948"/>
                  <a:pt x="77571" y="85702"/>
                </a:cubicBezTo>
                <a:cubicBezTo>
                  <a:pt x="78180" y="86529"/>
                  <a:pt x="78994" y="87654"/>
                  <a:pt x="79634" y="88401"/>
                </a:cubicBezTo>
                <a:lnTo>
                  <a:pt x="100040" y="88401"/>
                </a:lnTo>
                <a:cubicBezTo>
                  <a:pt x="104270" y="88401"/>
                  <a:pt x="108412" y="90115"/>
                  <a:pt x="111406" y="93109"/>
                </a:cubicBezTo>
                <a:lnTo>
                  <a:pt x="115990" y="97693"/>
                </a:lnTo>
                <a:cubicBezTo>
                  <a:pt x="118887" y="100593"/>
                  <a:pt x="120551" y="104605"/>
                  <a:pt x="120551" y="108707"/>
                </a:cubicBezTo>
                <a:cubicBezTo>
                  <a:pt x="120551" y="114235"/>
                  <a:pt x="118301" y="119647"/>
                  <a:pt x="114376" y="123545"/>
                </a:cubicBezTo>
                <a:lnTo>
                  <a:pt x="111299" y="126612"/>
                </a:lnTo>
                <a:cubicBezTo>
                  <a:pt x="110284" y="127627"/>
                  <a:pt x="110043" y="128042"/>
                  <a:pt x="109929" y="128481"/>
                </a:cubicBezTo>
                <a:lnTo>
                  <a:pt x="109584" y="129837"/>
                </a:lnTo>
                <a:cubicBezTo>
                  <a:pt x="109176" y="131454"/>
                  <a:pt x="108757" y="133071"/>
                  <a:pt x="108161" y="134645"/>
                </a:cubicBezTo>
                <a:lnTo>
                  <a:pt x="101377" y="152932"/>
                </a:lnTo>
                <a:cubicBezTo>
                  <a:pt x="128417" y="145830"/>
                  <a:pt x="149285" y="123488"/>
                  <a:pt x="154215" y="95644"/>
                </a:cubicBezTo>
                <a:lnTo>
                  <a:pt x="138349" y="91679"/>
                </a:lnTo>
                <a:cubicBezTo>
                  <a:pt x="135097" y="90862"/>
                  <a:pt x="132301" y="88890"/>
                  <a:pt x="130449" y="86117"/>
                </a:cubicBezTo>
                <a:lnTo>
                  <a:pt x="124432" y="77086"/>
                </a:lnTo>
                <a:cubicBezTo>
                  <a:pt x="121418" y="72568"/>
                  <a:pt x="121418" y="66738"/>
                  <a:pt x="124432" y="62225"/>
                </a:cubicBezTo>
                <a:lnTo>
                  <a:pt x="130992" y="52383"/>
                </a:lnTo>
                <a:cubicBezTo>
                  <a:pt x="132080" y="50750"/>
                  <a:pt x="134387" y="48713"/>
                  <a:pt x="136142" y="47835"/>
                </a:cubicBezTo>
                <a:lnTo>
                  <a:pt x="143837" y="43988"/>
                </a:lnTo>
                <a:cubicBezTo>
                  <a:pt x="130952" y="24007"/>
                  <a:pt x="108546" y="10719"/>
                  <a:pt x="83053" y="10719"/>
                </a:cubicBezTo>
                <a:close/>
                <a:moveTo>
                  <a:pt x="148947" y="53404"/>
                </a:moveTo>
                <a:lnTo>
                  <a:pt x="140921" y="57419"/>
                </a:lnTo>
                <a:cubicBezTo>
                  <a:pt x="140502" y="57624"/>
                  <a:pt x="140157" y="57935"/>
                  <a:pt x="139896" y="58323"/>
                </a:cubicBezTo>
                <a:lnTo>
                  <a:pt x="133336" y="68165"/>
                </a:lnTo>
                <a:cubicBezTo>
                  <a:pt x="133089" y="68538"/>
                  <a:pt x="132889" y="69204"/>
                  <a:pt x="132889" y="69652"/>
                </a:cubicBezTo>
                <a:cubicBezTo>
                  <a:pt x="132889" y="70099"/>
                  <a:pt x="133089" y="70765"/>
                  <a:pt x="133336" y="71139"/>
                </a:cubicBezTo>
                <a:lnTo>
                  <a:pt x="139354" y="80170"/>
                </a:lnTo>
                <a:cubicBezTo>
                  <a:pt x="139718" y="80726"/>
                  <a:pt x="140284" y="81118"/>
                  <a:pt x="140944" y="81285"/>
                </a:cubicBezTo>
                <a:lnTo>
                  <a:pt x="155283" y="84871"/>
                </a:lnTo>
                <a:cubicBezTo>
                  <a:pt x="155299" y="84259"/>
                  <a:pt x="155377" y="83662"/>
                  <a:pt x="155377" y="83046"/>
                </a:cubicBezTo>
                <a:cubicBezTo>
                  <a:pt x="155377" y="72478"/>
                  <a:pt x="153043" y="62462"/>
                  <a:pt x="148947" y="53404"/>
                </a:cubicBezTo>
                <a:close/>
                <a:moveTo>
                  <a:pt x="68845" y="12126"/>
                </a:moveTo>
                <a:cubicBezTo>
                  <a:pt x="44205" y="17051"/>
                  <a:pt x="24113" y="34555"/>
                  <a:pt x="15414" y="57617"/>
                </a:cubicBezTo>
                <a:cubicBezTo>
                  <a:pt x="18715" y="62516"/>
                  <a:pt x="24033" y="70395"/>
                  <a:pt x="27268" y="75147"/>
                </a:cubicBezTo>
                <a:cubicBezTo>
                  <a:pt x="28509" y="76971"/>
                  <a:pt x="30844" y="79655"/>
                  <a:pt x="32478" y="81138"/>
                </a:cubicBezTo>
                <a:cubicBezTo>
                  <a:pt x="35630" y="83981"/>
                  <a:pt x="38801" y="86161"/>
                  <a:pt x="42169" y="87852"/>
                </a:cubicBezTo>
                <a:cubicBezTo>
                  <a:pt x="46908" y="90243"/>
                  <a:pt x="53836" y="94007"/>
                  <a:pt x="58691" y="96695"/>
                </a:cubicBezTo>
                <a:cubicBezTo>
                  <a:pt x="63798" y="99515"/>
                  <a:pt x="66969" y="104899"/>
                  <a:pt x="66969" y="110750"/>
                </a:cubicBezTo>
                <a:lnTo>
                  <a:pt x="66969" y="121472"/>
                </a:lnTo>
                <a:cubicBezTo>
                  <a:pt x="66969" y="122878"/>
                  <a:pt x="67545" y="124261"/>
                  <a:pt x="68540" y="125259"/>
                </a:cubicBezTo>
                <a:cubicBezTo>
                  <a:pt x="74474" y="131190"/>
                  <a:pt x="78472" y="140700"/>
                  <a:pt x="77635" y="146922"/>
                </a:cubicBezTo>
                <a:lnTo>
                  <a:pt x="77662" y="155106"/>
                </a:lnTo>
                <a:cubicBezTo>
                  <a:pt x="79446" y="155236"/>
                  <a:pt x="81228" y="155377"/>
                  <a:pt x="83049" y="155383"/>
                </a:cubicBezTo>
                <a:cubicBezTo>
                  <a:pt x="85112" y="155383"/>
                  <a:pt x="87142" y="155246"/>
                  <a:pt x="89161" y="155075"/>
                </a:cubicBezTo>
                <a:lnTo>
                  <a:pt x="98128" y="130908"/>
                </a:lnTo>
                <a:cubicBezTo>
                  <a:pt x="98580" y="129696"/>
                  <a:pt x="98882" y="128461"/>
                  <a:pt x="99197" y="127225"/>
                </a:cubicBezTo>
                <a:lnTo>
                  <a:pt x="99572" y="125748"/>
                </a:lnTo>
                <a:cubicBezTo>
                  <a:pt x="100077" y="123842"/>
                  <a:pt x="101615" y="121160"/>
                  <a:pt x="103004" y="119761"/>
                </a:cubicBezTo>
                <a:lnTo>
                  <a:pt x="106801" y="115967"/>
                </a:lnTo>
                <a:cubicBezTo>
                  <a:pt x="108737" y="114045"/>
                  <a:pt x="109835" y="111409"/>
                  <a:pt x="109835" y="108714"/>
                </a:cubicBezTo>
                <a:cubicBezTo>
                  <a:pt x="109831" y="107604"/>
                  <a:pt x="109194" y="106063"/>
                  <a:pt x="108412" y="105275"/>
                </a:cubicBezTo>
                <a:lnTo>
                  <a:pt x="103828" y="100690"/>
                </a:lnTo>
                <a:cubicBezTo>
                  <a:pt x="102833" y="99689"/>
                  <a:pt x="101453" y="99120"/>
                  <a:pt x="100040" y="99120"/>
                </a:cubicBezTo>
                <a:lnTo>
                  <a:pt x="76422" y="99120"/>
                </a:lnTo>
                <a:lnTo>
                  <a:pt x="75291" y="98554"/>
                </a:lnTo>
                <a:cubicBezTo>
                  <a:pt x="72779" y="97298"/>
                  <a:pt x="70907" y="94740"/>
                  <a:pt x="68928" y="92034"/>
                </a:cubicBezTo>
                <a:cubicBezTo>
                  <a:pt x="68111" y="90919"/>
                  <a:pt x="66815" y="89158"/>
                  <a:pt x="66018" y="88388"/>
                </a:cubicBezTo>
                <a:cubicBezTo>
                  <a:pt x="62000" y="88247"/>
                  <a:pt x="58015" y="87235"/>
                  <a:pt x="54425" y="85441"/>
                </a:cubicBezTo>
                <a:lnTo>
                  <a:pt x="50712" y="83582"/>
                </a:lnTo>
                <a:cubicBezTo>
                  <a:pt x="47521" y="81985"/>
                  <a:pt x="45541" y="78780"/>
                  <a:pt x="45541" y="75210"/>
                </a:cubicBezTo>
                <a:lnTo>
                  <a:pt x="45541" y="75200"/>
                </a:lnTo>
                <a:cubicBezTo>
                  <a:pt x="45541" y="71481"/>
                  <a:pt x="48405" y="67510"/>
                  <a:pt x="51934" y="66337"/>
                </a:cubicBezTo>
                <a:lnTo>
                  <a:pt x="62378" y="62857"/>
                </a:lnTo>
                <a:cubicBezTo>
                  <a:pt x="64806" y="62034"/>
                  <a:pt x="67432" y="62158"/>
                  <a:pt x="69755" y="63079"/>
                </a:cubicBezTo>
                <a:lnTo>
                  <a:pt x="68416" y="60406"/>
                </a:lnTo>
                <a:cubicBezTo>
                  <a:pt x="66835" y="57252"/>
                  <a:pt x="67475" y="53491"/>
                  <a:pt x="70006" y="51047"/>
                </a:cubicBezTo>
                <a:lnTo>
                  <a:pt x="73325" y="47819"/>
                </a:lnTo>
                <a:cubicBezTo>
                  <a:pt x="74842" y="46349"/>
                  <a:pt x="76831" y="45542"/>
                  <a:pt x="78924" y="45542"/>
                </a:cubicBezTo>
                <a:lnTo>
                  <a:pt x="80839" y="45532"/>
                </a:lnTo>
                <a:cubicBezTo>
                  <a:pt x="78026" y="42380"/>
                  <a:pt x="78130" y="37525"/>
                  <a:pt x="81154" y="34501"/>
                </a:cubicBezTo>
                <a:lnTo>
                  <a:pt x="86187" y="29468"/>
                </a:lnTo>
                <a:lnTo>
                  <a:pt x="68845" y="12126"/>
                </a:lnTo>
                <a:close/>
                <a:moveTo>
                  <a:pt x="11750" y="71350"/>
                </a:moveTo>
                <a:cubicBezTo>
                  <a:pt x="11124" y="75167"/>
                  <a:pt x="10716" y="79055"/>
                  <a:pt x="10716" y="83046"/>
                </a:cubicBezTo>
                <a:cubicBezTo>
                  <a:pt x="10716" y="117400"/>
                  <a:pt x="34809" y="146178"/>
                  <a:pt x="66976" y="153515"/>
                </a:cubicBezTo>
                <a:lnTo>
                  <a:pt x="66976" y="146212"/>
                </a:lnTo>
                <a:cubicBezTo>
                  <a:pt x="67301" y="143442"/>
                  <a:pt x="65208" y="137076"/>
                  <a:pt x="60969" y="132837"/>
                </a:cubicBezTo>
                <a:cubicBezTo>
                  <a:pt x="57935" y="129803"/>
                  <a:pt x="56260" y="125761"/>
                  <a:pt x="56260" y="121472"/>
                </a:cubicBezTo>
                <a:lnTo>
                  <a:pt x="56260" y="110750"/>
                </a:lnTo>
                <a:cubicBezTo>
                  <a:pt x="56260" y="108804"/>
                  <a:pt x="55202" y="107009"/>
                  <a:pt x="53518" y="106071"/>
                </a:cubicBezTo>
                <a:cubicBezTo>
                  <a:pt x="48756" y="103433"/>
                  <a:pt x="41975" y="99756"/>
                  <a:pt x="37351" y="97422"/>
                </a:cubicBezTo>
                <a:cubicBezTo>
                  <a:pt x="33132" y="95302"/>
                  <a:pt x="29166" y="92577"/>
                  <a:pt x="25577" y="89332"/>
                </a:cubicBezTo>
                <a:cubicBezTo>
                  <a:pt x="22707" y="86743"/>
                  <a:pt x="20386" y="84084"/>
                  <a:pt x="18418" y="81181"/>
                </a:cubicBezTo>
                <a:cubicBezTo>
                  <a:pt x="16613" y="78536"/>
                  <a:pt x="14148" y="74899"/>
                  <a:pt x="11750" y="7135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3364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CBB28-3533-C018-AC83-70584C023C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A519A3-C679-59A5-112C-DDE28D08F9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4125"/>
            <a:ext cx="681038" cy="365125"/>
          </a:xfrm>
        </p:spPr>
        <p:txBody>
          <a:bodyPr/>
          <a:lstStyle/>
          <a:p>
            <a:fld id="{70833B01-A140-6C4A-84C5-9AFD0809B48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68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32EEE00-90AC-EE62-545C-CDE7D9AA1D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4339" y="516048"/>
            <a:ext cx="4940970" cy="5467277"/>
          </a:xfrm>
          <a:prstGeom prst="roundRect">
            <a:avLst>
              <a:gd name="adj" fmla="val 554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D270A0-01FF-8580-47F3-EE565B70CCC9}"/>
              </a:ext>
            </a:extLst>
          </p:cNvPr>
          <p:cNvSpPr txBox="1"/>
          <p:nvPr/>
        </p:nvSpPr>
        <p:spPr>
          <a:xfrm>
            <a:off x="1501295" y="763256"/>
            <a:ext cx="4483046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200" dirty="0">
                <a:solidFill>
                  <a:schemeClr val="tx2"/>
                </a:solidFill>
                <a:latin typeface="Source Sans Pro" panose="020B0503030403020204" pitchFamily="34" charset="0"/>
              </a:rPr>
              <a:t>BEFORE</a:t>
            </a:r>
          </a:p>
          <a:p>
            <a:r>
              <a:rPr lang="en-US" sz="2400" dirty="0">
                <a:solidFill>
                  <a:schemeClr val="tx2"/>
                </a:solidFill>
                <a:latin typeface="Source Sans Pro Light" panose="020B0403030403020204" pitchFamily="34" charset="0"/>
              </a:rPr>
              <a:t>2 expense types</a:t>
            </a:r>
          </a:p>
          <a:p>
            <a:endParaRPr lang="en-US" sz="2400" dirty="0">
              <a:solidFill>
                <a:schemeClr val="tx2"/>
              </a:solidFill>
              <a:latin typeface="Source Sans Pro Light" panose="020B0403030403020204" pitchFamily="34" charset="0"/>
            </a:endParaRPr>
          </a:p>
          <a:p>
            <a:pPr marL="342900" indent="-342900">
              <a:spcAft>
                <a:spcPts val="9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  <a:latin typeface="Source Sans Pro Light" panose="020B0403030403020204" pitchFamily="34" charset="0"/>
              </a:rPr>
              <a:t>Meals</a:t>
            </a:r>
          </a:p>
          <a:p>
            <a:pPr marL="800100" lvl="1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Source Sans Pro Light" panose="020B0403030403020204" pitchFamily="34" charset="0"/>
              </a:rPr>
              <a:t>Actuals</a:t>
            </a:r>
          </a:p>
          <a:p>
            <a:pPr marL="800100" lvl="1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Source Sans Pro Light" panose="020B0403030403020204" pitchFamily="34" charset="0"/>
              </a:rPr>
              <a:t>Daily limit: $55</a:t>
            </a:r>
          </a:p>
          <a:p>
            <a:pPr marL="800100" lvl="1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Source Sans Pro Light" panose="020B0403030403020204" pitchFamily="34" charset="0"/>
              </a:rPr>
              <a:t>Receipts required for $40+ purchases</a:t>
            </a:r>
          </a:p>
          <a:p>
            <a:pPr marL="342900" indent="-342900">
              <a:spcAft>
                <a:spcPts val="9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  <a:latin typeface="Source Sans Pro Light" panose="020B0403030403020204" pitchFamily="34" charset="0"/>
              </a:rPr>
              <a:t>Incidentals</a:t>
            </a:r>
          </a:p>
          <a:p>
            <a:pPr marL="800100" lvl="1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Source Sans Pro Light" panose="020B0403030403020204" pitchFamily="34" charset="0"/>
              </a:rPr>
              <a:t>Actuals</a:t>
            </a:r>
          </a:p>
          <a:p>
            <a:pPr marL="800100" lvl="1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Source Sans Pro Light" panose="020B0403030403020204" pitchFamily="34" charset="0"/>
              </a:rPr>
              <a:t>Daily limit: $7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0BEABCC-9289-E6FE-F584-FD2D38F6A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8969" y="516048"/>
            <a:ext cx="4940970" cy="5467277"/>
          </a:xfrm>
          <a:prstGeom prst="roundRect">
            <a:avLst>
              <a:gd name="adj" fmla="val 5541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982A6D-98BB-DB6D-1A0A-59B533355374}"/>
              </a:ext>
            </a:extLst>
          </p:cNvPr>
          <p:cNvSpPr txBox="1"/>
          <p:nvPr/>
        </p:nvSpPr>
        <p:spPr>
          <a:xfrm>
            <a:off x="7067798" y="763256"/>
            <a:ext cx="4343312" cy="4424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200" dirty="0">
                <a:solidFill>
                  <a:schemeClr val="bg1"/>
                </a:solidFill>
                <a:latin typeface="Source Sans Pro" panose="020B0503030403020204" pitchFamily="34" charset="0"/>
              </a:rPr>
              <a:t>AFTER</a:t>
            </a:r>
          </a:p>
          <a:p>
            <a:r>
              <a:rPr lang="en-US" sz="24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1 expense type</a:t>
            </a:r>
          </a:p>
          <a:p>
            <a:endParaRPr lang="en-US" sz="2400" dirty="0">
              <a:solidFill>
                <a:schemeClr val="bg1"/>
              </a:solidFill>
              <a:latin typeface="Source Sans Pro Light" panose="020B0403030403020204" pitchFamily="34" charset="0"/>
            </a:endParaRPr>
          </a:p>
          <a:p>
            <a:pPr marL="342900" indent="-342900">
              <a:spcAft>
                <a:spcPts val="9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Meals &amp; Incidentals (M&amp;IE)</a:t>
            </a:r>
          </a:p>
          <a:p>
            <a:pPr marL="800100" lvl="1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Per diem</a:t>
            </a:r>
          </a:p>
          <a:p>
            <a:pPr marL="800100" lvl="1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No receipts required</a:t>
            </a: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Per diem range</a:t>
            </a:r>
          </a:p>
          <a:p>
            <a:pPr marL="914400" lvl="1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5 amounts between $59 &amp; $79 based on location</a:t>
            </a: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75% 1</a:t>
            </a:r>
            <a:r>
              <a:rPr lang="en-US" sz="2400" baseline="300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st</a:t>
            </a:r>
            <a:r>
              <a:rPr lang="en-US" sz="24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 &amp; 2</a:t>
            </a:r>
            <a:r>
              <a:rPr lang="en-US" sz="2400" baseline="300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nd</a:t>
            </a:r>
            <a:r>
              <a:rPr lang="en-US" sz="24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 day of travel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320D14-311D-91C5-794C-B6DE73A0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76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E430B4-D0A4-FEE2-17CB-5C7F67D4F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GSA M&amp;IE Breakdown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F5CD14-BC46-199E-5255-A1A2532DEDFB}"/>
              </a:ext>
            </a:extLst>
          </p:cNvPr>
          <p:cNvSpPr txBox="1"/>
          <p:nvPr/>
        </p:nvSpPr>
        <p:spPr>
          <a:xfrm>
            <a:off x="1203391" y="1652875"/>
            <a:ext cx="4826217" cy="1668650"/>
          </a:xfrm>
          <a:prstGeom prst="rect">
            <a:avLst/>
          </a:prstGeom>
          <a:noFill/>
        </p:spPr>
        <p:txBody>
          <a:bodyPr wrap="square" numCol="1" spcCol="457200" rtlCol="0">
            <a:noAutofit/>
          </a:bodyPr>
          <a:lstStyle/>
          <a:p>
            <a:pPr marL="285750" indent="-285750"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Source Sans Pro Light" panose="020B0403030403020204" pitchFamily="34" charset="0"/>
              </a:rPr>
              <a:t>5 per diem amounts</a:t>
            </a:r>
          </a:p>
          <a:p>
            <a:pPr marL="285750" indent="-285750"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Source Sans Pro Light" panose="020B0403030403020204" pitchFamily="34" charset="0"/>
              </a:rPr>
              <a:t>Provides a value for each meal</a:t>
            </a:r>
          </a:p>
          <a:p>
            <a:pPr marL="285750" indent="-285750"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Source Sans Pro Light" panose="020B0403030403020204" pitchFamily="34" charset="0"/>
              </a:rPr>
              <a:t>Displays first &amp; last day of travel</a:t>
            </a:r>
          </a:p>
          <a:p>
            <a:pPr marL="742950" lvl="1" indent="-285750">
              <a:spcBef>
                <a:spcPts val="3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Source Sans Pro Light" panose="020B0403030403020204" pitchFamily="34" charset="0"/>
              </a:rPr>
              <a:t>Up to 75% of each day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9BA1C-731B-8DDD-B6A8-C28A9951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6962C23-97D4-8B75-961F-4E7166C70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227524"/>
              </p:ext>
            </p:extLst>
          </p:nvPr>
        </p:nvGraphicFramePr>
        <p:xfrm>
          <a:off x="1194338" y="3680902"/>
          <a:ext cx="10515601" cy="2169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369">
                  <a:extLst>
                    <a:ext uri="{9D8B030D-6E8A-4147-A177-3AD203B41FA5}">
                      <a16:colId xmlns:a16="http://schemas.microsoft.com/office/drawing/2014/main" val="2885739286"/>
                    </a:ext>
                  </a:extLst>
                </a:gridCol>
                <a:gridCol w="2841894">
                  <a:extLst>
                    <a:ext uri="{9D8B030D-6E8A-4147-A177-3AD203B41FA5}">
                      <a16:colId xmlns:a16="http://schemas.microsoft.com/office/drawing/2014/main" val="2877719076"/>
                    </a:ext>
                  </a:extLst>
                </a:gridCol>
                <a:gridCol w="824273">
                  <a:extLst>
                    <a:ext uri="{9D8B030D-6E8A-4147-A177-3AD203B41FA5}">
                      <a16:colId xmlns:a16="http://schemas.microsoft.com/office/drawing/2014/main" val="3123030686"/>
                    </a:ext>
                  </a:extLst>
                </a:gridCol>
                <a:gridCol w="898088">
                  <a:extLst>
                    <a:ext uri="{9D8B030D-6E8A-4147-A177-3AD203B41FA5}">
                      <a16:colId xmlns:a16="http://schemas.microsoft.com/office/drawing/2014/main" val="1603749134"/>
                    </a:ext>
                  </a:extLst>
                </a:gridCol>
                <a:gridCol w="1982213">
                  <a:extLst>
                    <a:ext uri="{9D8B030D-6E8A-4147-A177-3AD203B41FA5}">
                      <a16:colId xmlns:a16="http://schemas.microsoft.com/office/drawing/2014/main" val="2016146670"/>
                    </a:ext>
                  </a:extLst>
                </a:gridCol>
                <a:gridCol w="2842764">
                  <a:extLst>
                    <a:ext uri="{9D8B030D-6E8A-4147-A177-3AD203B41FA5}">
                      <a16:colId xmlns:a16="http://schemas.microsoft.com/office/drawing/2014/main" val="43894453"/>
                    </a:ext>
                  </a:extLst>
                </a:gridCol>
              </a:tblGrid>
              <a:tr h="354468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M&amp;IE Total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Continental Breakfast/Breakfast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Lunch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Dinner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Incidental Expenses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First &amp; Last Day Of Travel</a:t>
                      </a:r>
                    </a:p>
                  </a:txBody>
                  <a:tcPr marL="132926" marR="132926" marT="66463" marB="66463"/>
                </a:tc>
                <a:extLst>
                  <a:ext uri="{0D108BD9-81ED-4DB2-BD59-A6C34878D82A}">
                    <a16:rowId xmlns:a16="http://schemas.microsoft.com/office/drawing/2014/main" val="4131415540"/>
                  </a:ext>
                </a:extLst>
              </a:tr>
              <a:tr h="354468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$59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$13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$15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$26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$5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$44.25</a:t>
                      </a:r>
                    </a:p>
                  </a:txBody>
                  <a:tcPr marL="132926" marR="132926" marT="66463" marB="66463"/>
                </a:tc>
                <a:extLst>
                  <a:ext uri="{0D108BD9-81ED-4DB2-BD59-A6C34878D82A}">
                    <a16:rowId xmlns:a16="http://schemas.microsoft.com/office/drawing/2014/main" val="2632482068"/>
                  </a:ext>
                </a:extLst>
              </a:tr>
              <a:tr h="354468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$64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$14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$16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$29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$5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$48.00</a:t>
                      </a:r>
                    </a:p>
                  </a:txBody>
                  <a:tcPr marL="132926" marR="132926" marT="66463" marB="66463"/>
                </a:tc>
                <a:extLst>
                  <a:ext uri="{0D108BD9-81ED-4DB2-BD59-A6C34878D82A}">
                    <a16:rowId xmlns:a16="http://schemas.microsoft.com/office/drawing/2014/main" val="4203336682"/>
                  </a:ext>
                </a:extLst>
              </a:tr>
              <a:tr h="354468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$69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$16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$17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$31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$5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$51.75</a:t>
                      </a:r>
                    </a:p>
                  </a:txBody>
                  <a:tcPr marL="132926" marR="132926" marT="66463" marB="66463"/>
                </a:tc>
                <a:extLst>
                  <a:ext uri="{0D108BD9-81ED-4DB2-BD59-A6C34878D82A}">
                    <a16:rowId xmlns:a16="http://schemas.microsoft.com/office/drawing/2014/main" val="1060368628"/>
                  </a:ext>
                </a:extLst>
              </a:tr>
              <a:tr h="354468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$74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$17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$18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$34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$5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$55.50</a:t>
                      </a:r>
                    </a:p>
                  </a:txBody>
                  <a:tcPr marL="132926" marR="132926" marT="66463" marB="66463"/>
                </a:tc>
                <a:extLst>
                  <a:ext uri="{0D108BD9-81ED-4DB2-BD59-A6C34878D82A}">
                    <a16:rowId xmlns:a16="http://schemas.microsoft.com/office/drawing/2014/main" val="1663663153"/>
                  </a:ext>
                </a:extLst>
              </a:tr>
              <a:tr h="354468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$79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$18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$20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$36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$5</a:t>
                      </a:r>
                    </a:p>
                  </a:txBody>
                  <a:tcPr marL="132926" marR="132926" marT="66463" marB="66463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$59.25</a:t>
                      </a:r>
                    </a:p>
                  </a:txBody>
                  <a:tcPr marL="132926" marR="132926" marT="66463" marB="66463"/>
                </a:tc>
                <a:extLst>
                  <a:ext uri="{0D108BD9-81ED-4DB2-BD59-A6C34878D82A}">
                    <a16:rowId xmlns:a16="http://schemas.microsoft.com/office/drawing/2014/main" val="639408719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7E652B6F-9F3E-43B4-830C-C2AF84DF1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172" y="1887876"/>
            <a:ext cx="6674912" cy="111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44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E430B4-D0A4-FEE2-17CB-5C7F67D4F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 Diem Types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5F374D-4694-6756-1E9F-028555BB0D05}"/>
              </a:ext>
            </a:extLst>
          </p:cNvPr>
          <p:cNvSpPr txBox="1"/>
          <p:nvPr/>
        </p:nvSpPr>
        <p:spPr>
          <a:xfrm>
            <a:off x="1194339" y="1817154"/>
            <a:ext cx="10515600" cy="3976099"/>
          </a:xfrm>
          <a:prstGeom prst="rect">
            <a:avLst/>
          </a:prstGeom>
          <a:noFill/>
        </p:spPr>
        <p:txBody>
          <a:bodyPr wrap="square" numCol="2" spcCol="457200" rtlCol="0">
            <a:noAutofit/>
          </a:bodyPr>
          <a:lstStyle/>
          <a:p>
            <a:pPr>
              <a:spcAft>
                <a:spcPts val="300"/>
              </a:spcAft>
            </a:pPr>
            <a:r>
              <a:rPr lang="en-US" sz="2000" b="1" spc="100" dirty="0">
                <a:solidFill>
                  <a:schemeClr val="accent2"/>
                </a:solidFill>
                <a:latin typeface="Source Sans Pro" panose="020B0503030403020204" pitchFamily="34" charset="0"/>
              </a:rPr>
              <a:t>EMPLOYEE TRAVEL</a:t>
            </a:r>
          </a:p>
          <a:p>
            <a:pPr marL="171450" indent="-1714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 Light" panose="020B0403030403020204" pitchFamily="34" charset="0"/>
              </a:rPr>
              <a:t>Location-based per diem according to GSA rates</a:t>
            </a:r>
          </a:p>
          <a:p>
            <a:pPr marL="171450" indent="-1714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 Light" panose="020B0403030403020204" pitchFamily="34" charset="0"/>
              </a:rPr>
              <a:t>Rates are automatically updated in Concur</a:t>
            </a:r>
          </a:p>
          <a:p>
            <a:pPr marL="171450" indent="-1714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 Light" panose="020B0403030403020204" pitchFamily="34" charset="0"/>
              </a:rPr>
              <a:t>The amount is higher for cities with higher cost-of-living</a:t>
            </a:r>
            <a:endParaRPr lang="en-US" sz="2000" b="1" spc="100" dirty="0">
              <a:solidFill>
                <a:schemeClr val="tx2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2000" b="1" spc="100" dirty="0">
              <a:solidFill>
                <a:schemeClr val="accent2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2000" b="1" spc="100" dirty="0">
              <a:solidFill>
                <a:schemeClr val="accent2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2000" b="1" spc="100" dirty="0">
              <a:solidFill>
                <a:schemeClr val="accent2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2000" b="1" spc="100" dirty="0">
              <a:solidFill>
                <a:schemeClr val="accent2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1" spc="100" dirty="0">
                <a:solidFill>
                  <a:schemeClr val="accent2"/>
                </a:solidFill>
                <a:latin typeface="Source Sans Pro" panose="020B0503030403020204" pitchFamily="34" charset="0"/>
              </a:rPr>
              <a:t>NON-EMPLOYEE TRAVEL</a:t>
            </a:r>
          </a:p>
          <a:p>
            <a:pPr marL="171450" indent="-1714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 Light" panose="020B0403030403020204" pitchFamily="34" charset="0"/>
              </a:rPr>
              <a:t>$59 fixed rate per diem</a:t>
            </a:r>
          </a:p>
          <a:p>
            <a:pPr marL="171450" indent="-1714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 Light" panose="020B0403030403020204" pitchFamily="34" charset="0"/>
              </a:rPr>
              <a:t>Advantages:</a:t>
            </a:r>
          </a:p>
          <a:p>
            <a:pPr marL="628650" lvl="1" indent="-1714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Source Sans Pro Light" panose="020B0403030403020204" pitchFamily="34" charset="0"/>
              </a:rPr>
              <a:t>It is easy to communicate to non-employees</a:t>
            </a:r>
          </a:p>
          <a:p>
            <a:pPr marL="628650" lvl="1" indent="-1714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Source Sans Pro Light" panose="020B0403030403020204" pitchFamily="34" charset="0"/>
              </a:rPr>
              <a:t>Decreases data entry &amp; review time for users</a:t>
            </a:r>
          </a:p>
          <a:p>
            <a:pPr marL="171450" indent="-1714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 Light" panose="020B0403030403020204" pitchFamily="34" charset="0"/>
              </a:rPr>
              <a:t>Non-employee travel policies are loaded in Concur</a:t>
            </a:r>
          </a:p>
          <a:p>
            <a:pPr marL="171450" indent="-1714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 Light" panose="020B0403030403020204" pitchFamily="34" charset="0"/>
              </a:rPr>
              <a:t>Paper claim on Microsoft Excel</a:t>
            </a:r>
          </a:p>
          <a:p>
            <a:pPr marL="628650" lvl="1" indent="-1714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Source Sans Pro" panose="020B0503030403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9BA1C-731B-8DDD-B6A8-C28A9951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834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CBB28-3533-C018-AC83-70584C023C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EMPLOYEE TRAVEL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A519A3-C679-59A5-112C-DDE28D08F9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4125"/>
            <a:ext cx="681038" cy="365125"/>
          </a:xfrm>
        </p:spPr>
        <p:txBody>
          <a:bodyPr/>
          <a:lstStyle/>
          <a:p>
            <a:fld id="{70833B01-A140-6C4A-84C5-9AFD0809B4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63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8A2-D537-28B9-D7C0-8C0138A7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Domestic Location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9CD3C1D-3D95-8E70-D16B-F6F2B0C31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4342" y="1796359"/>
            <a:ext cx="4901677" cy="3343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SUBMIT A NEW EXPENSE REQUEST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FC5A19-D93A-A9A6-DBA4-0B2CCA34D8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4340" y="2239122"/>
            <a:ext cx="10515617" cy="308647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Enter “Travel Start Date”, “End Dates”, and “Destination”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Concur will automatically calculate the estimate amount based on the 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20AF7-315E-401B-56DB-677B0F7B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3B01-A140-6C4A-84C5-9AFD0809B48F}" type="slidenum">
              <a:rPr lang="en-US" smtClean="0"/>
              <a:t>9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541424-C12A-FA8B-E98F-015F2DAEC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4158"/>
          <a:stretch/>
        </p:blipFill>
        <p:spPr bwMode="auto">
          <a:xfrm>
            <a:off x="1332120" y="3269373"/>
            <a:ext cx="6902253" cy="2560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28597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al Poly New Template">
      <a:dk1>
        <a:srgbClr val="53575A"/>
      </a:dk1>
      <a:lt1>
        <a:srgbClr val="FFFFFF"/>
      </a:lt1>
      <a:dk2>
        <a:srgbClr val="154533"/>
      </a:dk2>
      <a:lt2>
        <a:srgbClr val="B6CCC1"/>
      </a:lt2>
      <a:accent1>
        <a:srgbClr val="348338"/>
      </a:accent1>
      <a:accent2>
        <a:srgbClr val="BD8A12"/>
      </a:accent2>
      <a:accent3>
        <a:srgbClr val="5BB8B2"/>
      </a:accent3>
      <a:accent4>
        <a:srgbClr val="B5E2D7"/>
      </a:accent4>
      <a:accent5>
        <a:srgbClr val="A3D65E"/>
      </a:accent5>
      <a:accent6>
        <a:srgbClr val="FF5E28"/>
      </a:accent6>
      <a:hlink>
        <a:srgbClr val="38807B"/>
      </a:hlink>
      <a:folHlink>
        <a:srgbClr val="348338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5F68B8A8FC44429BC5FBAF1DA8AAE1" ma:contentTypeVersion="7" ma:contentTypeDescription="Create a new document." ma:contentTypeScope="" ma:versionID="4b12c5d68cc72d2a5325e657dee708eb">
  <xsd:schema xmlns:xsd="http://www.w3.org/2001/XMLSchema" xmlns:xs="http://www.w3.org/2001/XMLSchema" xmlns:p="http://schemas.microsoft.com/office/2006/metadata/properties" xmlns:ns3="3b982a85-76fc-40a7-b69b-2f0f1f4f8325" xmlns:ns4="52d5eb18-ea02-430e-9a4d-d6509ecef175" targetNamespace="http://schemas.microsoft.com/office/2006/metadata/properties" ma:root="true" ma:fieldsID="9f60c16e052f149938fafe4a4667b755" ns3:_="" ns4:_="">
    <xsd:import namespace="3b982a85-76fc-40a7-b69b-2f0f1f4f8325"/>
    <xsd:import namespace="52d5eb18-ea02-430e-9a4d-d6509ecef17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982a85-76fc-40a7-b69b-2f0f1f4f83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d5eb18-ea02-430e-9a4d-d6509ecef17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b982a85-76fc-40a7-b69b-2f0f1f4f8325" xsi:nil="true"/>
  </documentManagement>
</p:properties>
</file>

<file path=customXml/itemProps1.xml><?xml version="1.0" encoding="utf-8"?>
<ds:datastoreItem xmlns:ds="http://schemas.openxmlformats.org/officeDocument/2006/customXml" ds:itemID="{C5B8668F-1001-4D77-8B09-AB84071542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982a85-76fc-40a7-b69b-2f0f1f4f8325"/>
    <ds:schemaRef ds:uri="52d5eb18-ea02-430e-9a4d-d6509ecef1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5B0671-2388-4710-9F28-65CB56C351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40B578-97F1-4310-AC0F-E16963EEB500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www.w3.org/XML/1998/namespace"/>
    <ds:schemaRef ds:uri="http://purl.org/dc/terms/"/>
    <ds:schemaRef ds:uri="3b982a85-76fc-40a7-b69b-2f0f1f4f8325"/>
    <ds:schemaRef ds:uri="http://schemas.openxmlformats.org/package/2006/metadata/core-properties"/>
    <ds:schemaRef ds:uri="52d5eb18-ea02-430e-9a4d-d6509ecef17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1487</Words>
  <Application>Microsoft Office PowerPoint</Application>
  <PresentationFormat>Widescreen</PresentationFormat>
  <Paragraphs>272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Source Sans Pro</vt:lpstr>
      <vt:lpstr>Source Sans Pro Light</vt:lpstr>
      <vt:lpstr>Source Sans Pro Semibold</vt:lpstr>
      <vt:lpstr>Trebuchet MS</vt:lpstr>
      <vt:lpstr>Office Theme</vt:lpstr>
      <vt:lpstr>CSU TRAVEL POLICY UPDATES 2024</vt:lpstr>
      <vt:lpstr>Agenda</vt:lpstr>
      <vt:lpstr>Travel Policy Updates</vt:lpstr>
      <vt:lpstr>Policy Implementation</vt:lpstr>
      <vt:lpstr>PowerPoint Presentation</vt:lpstr>
      <vt:lpstr>GSA M&amp;IE Breakdown</vt:lpstr>
      <vt:lpstr>Per Diem Types</vt:lpstr>
      <vt:lpstr>EMPLOYEE TRAVEL</vt:lpstr>
      <vt:lpstr>Domestic Location</vt:lpstr>
      <vt:lpstr>Travel Allowance Itinerary</vt:lpstr>
      <vt:lpstr>Concur Card Charges</vt:lpstr>
      <vt:lpstr>Concur Card Charges</vt:lpstr>
      <vt:lpstr>Concur Card Charges</vt:lpstr>
      <vt:lpstr>Concur Card Charges</vt:lpstr>
      <vt:lpstr>Reductions</vt:lpstr>
      <vt:lpstr>Reductions</vt:lpstr>
      <vt:lpstr>Reductions</vt:lpstr>
      <vt:lpstr>NON-EMPLOYEE TRAVEL</vt:lpstr>
      <vt:lpstr>EXPENSE REPORTS</vt:lpstr>
      <vt:lpstr>EXPENSE REPORTS</vt:lpstr>
      <vt:lpstr>EXPENSE REPORTS</vt:lpstr>
      <vt:lpstr>EXPENSE REPORTS</vt:lpstr>
      <vt:lpstr>$75 RECEIPT REQUIREMENT</vt:lpstr>
      <vt:lpstr>REQUIREMENTS</vt:lpstr>
      <vt:lpstr>CONCUR NEW LOOK</vt:lpstr>
      <vt:lpstr>HORIZON FIORI</vt:lpstr>
      <vt:lpstr>HORIZON FIORI</vt:lpstr>
      <vt:lpstr>HORIZON FIORI</vt:lpstr>
      <vt:lpstr>PAYING BACK THE UNIVERSITY</vt:lpstr>
      <vt:lpstr>PAYING BACK THE UNIVERSITY</vt:lpstr>
      <vt:lpstr>PowerPoint Presentation</vt:lpstr>
      <vt:lpstr>OTHER CSU UPDATES</vt:lpstr>
      <vt:lpstr>Other CSU Updates</vt:lpstr>
      <vt:lpstr>15 PASSENGER VANS</vt:lpstr>
      <vt:lpstr>15 Passenger Vans</vt:lpstr>
      <vt:lpstr>NEW INFORMATION</vt:lpstr>
      <vt:lpstr>Concur Approver Training</vt:lpstr>
      <vt:lpstr>Credit Card Pick-up Location</vt:lpstr>
      <vt:lpstr>Credit Card Violations &amp; Corrections Procedures</vt:lpstr>
      <vt:lpstr>Credit Card Violations &amp; Corrections Procedures</vt:lpstr>
      <vt:lpstr>APPENDIX</vt:lpstr>
      <vt:lpstr>Moving &amp; Relocation</vt:lpstr>
      <vt:lpstr>Review Federal Per Diem Websites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Stephanie L. Albright</cp:lastModifiedBy>
  <cp:revision>69</cp:revision>
  <dcterms:created xsi:type="dcterms:W3CDTF">2023-02-03T23:05:34Z</dcterms:created>
  <dcterms:modified xsi:type="dcterms:W3CDTF">2023-12-06T23:58:04Z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0x010100F25F68B8A8FC44429BC5FBAF1DA8AAE1</vt:lpwstr>
  </property>
</Properties>
</file>